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583" r:id="rId2"/>
    <p:sldId id="558" r:id="rId3"/>
    <p:sldId id="562" r:id="rId4"/>
    <p:sldId id="563" r:id="rId5"/>
    <p:sldId id="571" r:id="rId6"/>
    <p:sldId id="572" r:id="rId7"/>
    <p:sldId id="573" r:id="rId8"/>
    <p:sldId id="589" r:id="rId9"/>
    <p:sldId id="591" r:id="rId10"/>
    <p:sldId id="593" r:id="rId11"/>
    <p:sldId id="590" r:id="rId12"/>
    <p:sldId id="592" r:id="rId13"/>
    <p:sldId id="594" r:id="rId14"/>
    <p:sldId id="595" r:id="rId15"/>
    <p:sldId id="596" r:id="rId16"/>
    <p:sldId id="597" r:id="rId17"/>
    <p:sldId id="576" r:id="rId18"/>
    <p:sldId id="586" r:id="rId19"/>
    <p:sldId id="585" r:id="rId20"/>
    <p:sldId id="598" r:id="rId21"/>
    <p:sldId id="599" r:id="rId22"/>
    <p:sldId id="611" r:id="rId23"/>
    <p:sldId id="601" r:id="rId24"/>
    <p:sldId id="578" r:id="rId25"/>
    <p:sldId id="609" r:id="rId26"/>
    <p:sldId id="579" r:id="rId27"/>
    <p:sldId id="603" r:id="rId28"/>
    <p:sldId id="602" r:id="rId29"/>
    <p:sldId id="610" r:id="rId30"/>
    <p:sldId id="604" r:id="rId31"/>
    <p:sldId id="605" r:id="rId32"/>
    <p:sldId id="606" r:id="rId33"/>
    <p:sldId id="612" r:id="rId34"/>
    <p:sldId id="613" r:id="rId35"/>
    <p:sldId id="615" r:id="rId36"/>
    <p:sldId id="614" r:id="rId37"/>
    <p:sldId id="616" r:id="rId38"/>
    <p:sldId id="619" r:id="rId39"/>
    <p:sldId id="607" r:id="rId40"/>
    <p:sldId id="608" r:id="rId41"/>
    <p:sldId id="617" r:id="rId42"/>
    <p:sldId id="618" r:id="rId43"/>
    <p:sldId id="580" r:id="rId44"/>
  </p:sldIdLst>
  <p:sldSz cx="9144000" cy="6858000" type="screen4x3"/>
  <p:notesSz cx="6888163" cy="100203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FF00"/>
    <a:srgbClr val="FF0000"/>
    <a:srgbClr val="0000FF"/>
    <a:srgbClr val="C0504D"/>
    <a:srgbClr val="162BAA"/>
    <a:srgbClr val="F6910A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5" autoAdjust="0"/>
    <p:restoredTop sz="81431" autoAdjust="0"/>
  </p:normalViewPr>
  <p:slideViewPr>
    <p:cSldViewPr>
      <p:cViewPr varScale="1">
        <p:scale>
          <a:sx n="81" d="100"/>
          <a:sy n="81" d="100"/>
        </p:scale>
        <p:origin x="171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068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A6E88568-B0A8-49F4-AB75-1A3DB7FE67C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2141C8D1-9B44-4AE2-8E54-EA41EA88D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384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7B2872C1-B686-4F9C-9B22-5B3AC7C99B63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52538"/>
            <a:ext cx="450691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8306D34C-37C6-4C5A-9A8F-DCE0E436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462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486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95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152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304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41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450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997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616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673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9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925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54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976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283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5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835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52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480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835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614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76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477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65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722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256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467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5108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99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80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697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01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571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668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469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4135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8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39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60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092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64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D34C-37C6-4C5A-9A8F-DCE0E436F88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231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3000" r="-3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多人博弈</a:t>
            </a:r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</a:rPr>
              <a:t>公共物品博弈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公共物品博弈 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Public Goods Game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3"/>
          <p:cNvSpPr txBox="1"/>
          <p:nvPr/>
        </p:nvSpPr>
        <p:spPr>
          <a:xfrm>
            <a:off x="468584" y="1880250"/>
            <a:ext cx="8567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宿舍卫生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94139"/>
            <a:ext cx="3515209" cy="26364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785880"/>
            <a:ext cx="3538663" cy="26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15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611560" y="1124744"/>
            <a:ext cx="817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254252" y="997568"/>
            <a:ext cx="3595856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阶段博弈重复次数为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" name="椭圆 6"/>
          <p:cNvSpPr/>
          <p:nvPr/>
        </p:nvSpPr>
        <p:spPr>
          <a:xfrm>
            <a:off x="4171588" y="2181736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09461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209827" y="3544485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3006908" y="3553687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611748" y="3574991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7362415" y="3587398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647584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0" name="直接连接符 9"/>
          <p:cNvCxnSpPr>
            <a:stCxn id="7" idx="2"/>
            <a:endCxn id="19" idx="7"/>
          </p:cNvCxnSpPr>
          <p:nvPr/>
        </p:nvCxnSpPr>
        <p:spPr>
          <a:xfrm flipH="1">
            <a:off x="2279002" y="2289748"/>
            <a:ext cx="1892586" cy="370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7" idx="6"/>
            <a:endCxn id="29" idx="1"/>
          </p:cNvCxnSpPr>
          <p:nvPr/>
        </p:nvCxnSpPr>
        <p:spPr>
          <a:xfrm>
            <a:off x="4387612" y="2289748"/>
            <a:ext cx="2119868" cy="370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9" idx="3"/>
            <a:endCxn id="25" idx="7"/>
          </p:cNvCxnSpPr>
          <p:nvPr/>
        </p:nvCxnSpPr>
        <p:spPr>
          <a:xfrm flipH="1">
            <a:off x="1394215" y="2813347"/>
            <a:ext cx="732035" cy="7627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6" idx="1"/>
            <a:endCxn id="19" idx="5"/>
          </p:cNvCxnSpPr>
          <p:nvPr/>
        </p:nvCxnSpPr>
        <p:spPr>
          <a:xfrm flipH="1" flipV="1">
            <a:off x="2279002" y="2813347"/>
            <a:ext cx="759542" cy="7719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7" idx="7"/>
            <a:endCxn id="29" idx="3"/>
          </p:cNvCxnSpPr>
          <p:nvPr/>
        </p:nvCxnSpPr>
        <p:spPr>
          <a:xfrm flipV="1">
            <a:off x="5796136" y="2813347"/>
            <a:ext cx="711344" cy="7932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9" idx="5"/>
            <a:endCxn id="28" idx="1"/>
          </p:cNvCxnSpPr>
          <p:nvPr/>
        </p:nvCxnSpPr>
        <p:spPr>
          <a:xfrm>
            <a:off x="6660232" y="2813347"/>
            <a:ext cx="733819" cy="80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765175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1619672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262778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51480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349188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60121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69482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78123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4" name="直接连接符 53"/>
          <p:cNvCxnSpPr>
            <a:stCxn id="25" idx="4"/>
            <a:endCxn id="45" idx="0"/>
          </p:cNvCxnSpPr>
          <p:nvPr/>
        </p:nvCxnSpPr>
        <p:spPr>
          <a:xfrm flipH="1">
            <a:off x="873187" y="3760509"/>
            <a:ext cx="444652" cy="753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7" idx="0"/>
            <a:endCxn id="25" idx="4"/>
          </p:cNvCxnSpPr>
          <p:nvPr/>
        </p:nvCxnSpPr>
        <p:spPr>
          <a:xfrm flipH="1" flipV="1">
            <a:off x="1317839" y="3760509"/>
            <a:ext cx="409845" cy="753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6" idx="4"/>
            <a:endCxn id="48" idx="0"/>
          </p:cNvCxnSpPr>
          <p:nvPr/>
        </p:nvCxnSpPr>
        <p:spPr>
          <a:xfrm flipH="1">
            <a:off x="2735796" y="3769711"/>
            <a:ext cx="379124" cy="7441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6" idx="4"/>
            <a:endCxn id="50" idx="0"/>
          </p:cNvCxnSpPr>
          <p:nvPr/>
        </p:nvCxnSpPr>
        <p:spPr>
          <a:xfrm>
            <a:off x="3114920" y="3769711"/>
            <a:ext cx="484972" cy="7441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4"/>
            <a:endCxn id="49" idx="0"/>
          </p:cNvCxnSpPr>
          <p:nvPr/>
        </p:nvCxnSpPr>
        <p:spPr>
          <a:xfrm flipH="1">
            <a:off x="5256076" y="3791015"/>
            <a:ext cx="463684" cy="7228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7" idx="4"/>
            <a:endCxn id="51" idx="0"/>
          </p:cNvCxnSpPr>
          <p:nvPr/>
        </p:nvCxnSpPr>
        <p:spPr>
          <a:xfrm>
            <a:off x="5719760" y="3791015"/>
            <a:ext cx="400412" cy="7228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8" idx="4"/>
            <a:endCxn id="52" idx="0"/>
          </p:cNvCxnSpPr>
          <p:nvPr/>
        </p:nvCxnSpPr>
        <p:spPr>
          <a:xfrm flipH="1">
            <a:off x="7056276" y="3803422"/>
            <a:ext cx="414151" cy="710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28" idx="4"/>
            <a:endCxn id="53" idx="0"/>
          </p:cNvCxnSpPr>
          <p:nvPr/>
        </p:nvCxnSpPr>
        <p:spPr>
          <a:xfrm>
            <a:off x="7470427" y="3803422"/>
            <a:ext cx="449945" cy="710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471912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1313385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2396239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椭圆 85"/>
          <p:cNvSpPr/>
          <p:nvPr/>
        </p:nvSpPr>
        <p:spPr>
          <a:xfrm>
            <a:off x="3275856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8644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5757948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66646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椭圆 89"/>
          <p:cNvSpPr/>
          <p:nvPr/>
        </p:nvSpPr>
        <p:spPr>
          <a:xfrm>
            <a:off x="7600704" y="5502398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1" name="直接连接符 90"/>
          <p:cNvCxnSpPr>
            <a:stCxn id="45" idx="4"/>
            <a:endCxn id="83" idx="0"/>
          </p:cNvCxnSpPr>
          <p:nvPr/>
        </p:nvCxnSpPr>
        <p:spPr>
          <a:xfrm flipH="1">
            <a:off x="541736" y="4729887"/>
            <a:ext cx="331451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47" idx="4"/>
            <a:endCxn id="84" idx="0"/>
          </p:cNvCxnSpPr>
          <p:nvPr/>
        </p:nvCxnSpPr>
        <p:spPr>
          <a:xfrm flipH="1">
            <a:off x="1383209" y="4729887"/>
            <a:ext cx="344475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48" idx="4"/>
            <a:endCxn id="85" idx="0"/>
          </p:cNvCxnSpPr>
          <p:nvPr/>
        </p:nvCxnSpPr>
        <p:spPr>
          <a:xfrm flipH="1">
            <a:off x="2466063" y="4729887"/>
            <a:ext cx="269733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50" idx="4"/>
            <a:endCxn id="86" idx="0"/>
          </p:cNvCxnSpPr>
          <p:nvPr/>
        </p:nvCxnSpPr>
        <p:spPr>
          <a:xfrm flipH="1">
            <a:off x="3345680" y="4729887"/>
            <a:ext cx="254212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49" idx="4"/>
            <a:endCxn id="87" idx="0"/>
          </p:cNvCxnSpPr>
          <p:nvPr/>
        </p:nvCxnSpPr>
        <p:spPr>
          <a:xfrm flipH="1">
            <a:off x="49342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51" idx="4"/>
            <a:endCxn id="88" idx="0"/>
          </p:cNvCxnSpPr>
          <p:nvPr/>
        </p:nvCxnSpPr>
        <p:spPr>
          <a:xfrm flipH="1">
            <a:off x="5827772" y="4729887"/>
            <a:ext cx="292400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52" idx="4"/>
            <a:endCxn id="89" idx="0"/>
          </p:cNvCxnSpPr>
          <p:nvPr/>
        </p:nvCxnSpPr>
        <p:spPr>
          <a:xfrm flipH="1">
            <a:off x="67344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53" idx="4"/>
            <a:endCxn id="90" idx="0"/>
          </p:cNvCxnSpPr>
          <p:nvPr/>
        </p:nvCxnSpPr>
        <p:spPr>
          <a:xfrm flipH="1">
            <a:off x="7670528" y="4729887"/>
            <a:ext cx="249844" cy="7725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899592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1" name="椭圆 120"/>
          <p:cNvSpPr/>
          <p:nvPr/>
        </p:nvSpPr>
        <p:spPr>
          <a:xfrm>
            <a:off x="1840010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2867260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3891027" y="6153196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5425033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椭圆 124"/>
          <p:cNvSpPr/>
          <p:nvPr/>
        </p:nvSpPr>
        <p:spPr>
          <a:xfrm>
            <a:off x="6318656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椭圆 125"/>
          <p:cNvSpPr/>
          <p:nvPr/>
        </p:nvSpPr>
        <p:spPr>
          <a:xfrm>
            <a:off x="7254403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椭圆 126"/>
          <p:cNvSpPr/>
          <p:nvPr/>
        </p:nvSpPr>
        <p:spPr>
          <a:xfrm>
            <a:off x="8244408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8" name="直接连接符 127"/>
          <p:cNvCxnSpPr>
            <a:stCxn id="45" idx="4"/>
            <a:endCxn id="120" idx="0"/>
          </p:cNvCxnSpPr>
          <p:nvPr/>
        </p:nvCxnSpPr>
        <p:spPr>
          <a:xfrm>
            <a:off x="873187" y="4729887"/>
            <a:ext cx="96229" cy="1410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47" idx="4"/>
            <a:endCxn id="121" idx="0"/>
          </p:cNvCxnSpPr>
          <p:nvPr/>
        </p:nvCxnSpPr>
        <p:spPr>
          <a:xfrm>
            <a:off x="1727684" y="4729887"/>
            <a:ext cx="182150" cy="1410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48" idx="4"/>
            <a:endCxn id="122" idx="0"/>
          </p:cNvCxnSpPr>
          <p:nvPr/>
        </p:nvCxnSpPr>
        <p:spPr>
          <a:xfrm>
            <a:off x="2735796" y="4729887"/>
            <a:ext cx="201288" cy="14198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50" idx="4"/>
            <a:endCxn id="123" idx="0"/>
          </p:cNvCxnSpPr>
          <p:nvPr/>
        </p:nvCxnSpPr>
        <p:spPr>
          <a:xfrm>
            <a:off x="3599892" y="4729887"/>
            <a:ext cx="360959" cy="14233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49" idx="4"/>
            <a:endCxn id="124" idx="0"/>
          </p:cNvCxnSpPr>
          <p:nvPr/>
        </p:nvCxnSpPr>
        <p:spPr>
          <a:xfrm>
            <a:off x="5256076" y="4729887"/>
            <a:ext cx="238781" cy="14198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51" idx="4"/>
            <a:endCxn id="125" idx="0"/>
          </p:cNvCxnSpPr>
          <p:nvPr/>
        </p:nvCxnSpPr>
        <p:spPr>
          <a:xfrm>
            <a:off x="6120172" y="4729887"/>
            <a:ext cx="268308" cy="14198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52" idx="4"/>
            <a:endCxn id="126" idx="0"/>
          </p:cNvCxnSpPr>
          <p:nvPr/>
        </p:nvCxnSpPr>
        <p:spPr>
          <a:xfrm>
            <a:off x="7056276" y="4729887"/>
            <a:ext cx="267951" cy="1410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/>
          <p:cNvCxnSpPr>
            <a:stCxn id="53" idx="4"/>
            <a:endCxn id="127" idx="0"/>
          </p:cNvCxnSpPr>
          <p:nvPr/>
        </p:nvCxnSpPr>
        <p:spPr>
          <a:xfrm>
            <a:off x="7920372" y="4729887"/>
            <a:ext cx="393860" cy="1410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1493953" y="280639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142142" y="2060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755981" y="376971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406139" y="478154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1285290" y="4797736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2291977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3186928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4796616" y="479579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5654669" y="4784914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605713" y="47794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7447278" y="4775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5943284" y="276055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2669722" y="378570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5232624" y="379060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6948264" y="377630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497419" y="376530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2651433" y="2813347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5215520" y="2060848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3282979" y="374389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5879462" y="3783855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7604771" y="378385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882752" y="507908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1775491" y="5077413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2802682" y="510095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3758898" y="5116142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5309537" y="510353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6194624" y="5116141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7130837" y="512871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8094878" y="513302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1520" y="3717032"/>
            <a:ext cx="8532428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6879184" y="2740085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274823" y="1950903"/>
            <a:ext cx="110838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70087" y="6351711"/>
            <a:ext cx="1143297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65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70537" y="1899132"/>
            <a:ext cx="7847831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重复囚徒博弈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26" y="2804037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06" y="3020061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5039784" y="4076596"/>
            <a:ext cx="2800767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次的囚徒博弈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82409"/>
              </p:ext>
            </p:extLst>
          </p:nvPr>
        </p:nvGraphicFramePr>
        <p:xfrm>
          <a:off x="1169245" y="5040682"/>
          <a:ext cx="6841280" cy="64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79480" imgH="253800" progId="Equation.DSMT4">
                  <p:embed/>
                </p:oleObj>
              </mc:Choice>
              <mc:Fallback>
                <p:oleObj name="Equation" r:id="rId4" imgW="2679480" imgH="2538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9245" y="5040682"/>
                        <a:ext cx="6841280" cy="64846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170550"/>
              </p:ext>
            </p:extLst>
          </p:nvPr>
        </p:nvGraphicFramePr>
        <p:xfrm>
          <a:off x="1169245" y="5866922"/>
          <a:ext cx="6875462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92080" imgH="253800" progId="Equation.DSMT4">
                  <p:embed/>
                </p:oleObj>
              </mc:Choice>
              <mc:Fallback>
                <p:oleObj name="Equation" r:id="rId6" imgW="2692080" imgH="253800" progId="Equation.DSMT4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69245" y="5866922"/>
                        <a:ext cx="6875462" cy="6492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27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4171588" y="2181736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09461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209827" y="3544485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3006908" y="3553687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611748" y="3574991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7362415" y="3587398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647584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0" name="直接连接符 9"/>
          <p:cNvCxnSpPr>
            <a:stCxn id="7" idx="2"/>
            <a:endCxn id="19" idx="7"/>
          </p:cNvCxnSpPr>
          <p:nvPr/>
        </p:nvCxnSpPr>
        <p:spPr>
          <a:xfrm flipH="1">
            <a:off x="2279002" y="2289748"/>
            <a:ext cx="1892586" cy="370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7" idx="6"/>
            <a:endCxn id="29" idx="1"/>
          </p:cNvCxnSpPr>
          <p:nvPr/>
        </p:nvCxnSpPr>
        <p:spPr>
          <a:xfrm>
            <a:off x="4387612" y="2289748"/>
            <a:ext cx="2119868" cy="370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9" idx="3"/>
            <a:endCxn id="25" idx="7"/>
          </p:cNvCxnSpPr>
          <p:nvPr/>
        </p:nvCxnSpPr>
        <p:spPr>
          <a:xfrm flipH="1">
            <a:off x="1394215" y="2813347"/>
            <a:ext cx="732035" cy="7627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6" idx="1"/>
            <a:endCxn id="19" idx="5"/>
          </p:cNvCxnSpPr>
          <p:nvPr/>
        </p:nvCxnSpPr>
        <p:spPr>
          <a:xfrm flipH="1" flipV="1">
            <a:off x="2279002" y="2813347"/>
            <a:ext cx="759542" cy="7719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7" idx="7"/>
            <a:endCxn id="29" idx="3"/>
          </p:cNvCxnSpPr>
          <p:nvPr/>
        </p:nvCxnSpPr>
        <p:spPr>
          <a:xfrm flipV="1">
            <a:off x="5796136" y="2813347"/>
            <a:ext cx="711344" cy="7932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9" idx="5"/>
            <a:endCxn id="28" idx="1"/>
          </p:cNvCxnSpPr>
          <p:nvPr/>
        </p:nvCxnSpPr>
        <p:spPr>
          <a:xfrm>
            <a:off x="6660232" y="2813347"/>
            <a:ext cx="733819" cy="80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765175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1619672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262778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51480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349188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60121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69482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78123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4" name="直接连接符 53"/>
          <p:cNvCxnSpPr>
            <a:stCxn id="25" idx="4"/>
            <a:endCxn id="45" idx="0"/>
          </p:cNvCxnSpPr>
          <p:nvPr/>
        </p:nvCxnSpPr>
        <p:spPr>
          <a:xfrm flipH="1">
            <a:off x="873187" y="3760509"/>
            <a:ext cx="444652" cy="753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7" idx="0"/>
            <a:endCxn id="25" idx="4"/>
          </p:cNvCxnSpPr>
          <p:nvPr/>
        </p:nvCxnSpPr>
        <p:spPr>
          <a:xfrm flipH="1" flipV="1">
            <a:off x="1317839" y="3760509"/>
            <a:ext cx="409845" cy="753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6" idx="4"/>
            <a:endCxn id="48" idx="0"/>
          </p:cNvCxnSpPr>
          <p:nvPr/>
        </p:nvCxnSpPr>
        <p:spPr>
          <a:xfrm flipH="1">
            <a:off x="2735796" y="3769711"/>
            <a:ext cx="379124" cy="7441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6" idx="4"/>
            <a:endCxn id="50" idx="0"/>
          </p:cNvCxnSpPr>
          <p:nvPr/>
        </p:nvCxnSpPr>
        <p:spPr>
          <a:xfrm>
            <a:off x="3114920" y="3769711"/>
            <a:ext cx="484972" cy="7441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4"/>
            <a:endCxn id="49" idx="0"/>
          </p:cNvCxnSpPr>
          <p:nvPr/>
        </p:nvCxnSpPr>
        <p:spPr>
          <a:xfrm flipH="1">
            <a:off x="5256076" y="3791015"/>
            <a:ext cx="463684" cy="7228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7" idx="4"/>
            <a:endCxn id="51" idx="0"/>
          </p:cNvCxnSpPr>
          <p:nvPr/>
        </p:nvCxnSpPr>
        <p:spPr>
          <a:xfrm>
            <a:off x="5719760" y="3791015"/>
            <a:ext cx="400412" cy="7228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8" idx="4"/>
            <a:endCxn id="52" idx="0"/>
          </p:cNvCxnSpPr>
          <p:nvPr/>
        </p:nvCxnSpPr>
        <p:spPr>
          <a:xfrm flipH="1">
            <a:off x="7056276" y="3803422"/>
            <a:ext cx="414151" cy="710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28" idx="4"/>
            <a:endCxn id="53" idx="0"/>
          </p:cNvCxnSpPr>
          <p:nvPr/>
        </p:nvCxnSpPr>
        <p:spPr>
          <a:xfrm>
            <a:off x="7470427" y="3803422"/>
            <a:ext cx="449945" cy="710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471912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1313385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2396239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椭圆 85"/>
          <p:cNvSpPr/>
          <p:nvPr/>
        </p:nvSpPr>
        <p:spPr>
          <a:xfrm>
            <a:off x="3275856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8644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5757948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66646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椭圆 89"/>
          <p:cNvSpPr/>
          <p:nvPr/>
        </p:nvSpPr>
        <p:spPr>
          <a:xfrm>
            <a:off x="7600704" y="5502398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1" name="直接连接符 90"/>
          <p:cNvCxnSpPr>
            <a:stCxn id="45" idx="4"/>
            <a:endCxn id="83" idx="0"/>
          </p:cNvCxnSpPr>
          <p:nvPr/>
        </p:nvCxnSpPr>
        <p:spPr>
          <a:xfrm flipH="1">
            <a:off x="541736" y="4729887"/>
            <a:ext cx="331451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47" idx="4"/>
            <a:endCxn id="84" idx="0"/>
          </p:cNvCxnSpPr>
          <p:nvPr/>
        </p:nvCxnSpPr>
        <p:spPr>
          <a:xfrm flipH="1">
            <a:off x="1383209" y="4729887"/>
            <a:ext cx="344475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48" idx="4"/>
            <a:endCxn id="85" idx="0"/>
          </p:cNvCxnSpPr>
          <p:nvPr/>
        </p:nvCxnSpPr>
        <p:spPr>
          <a:xfrm flipH="1">
            <a:off x="2466063" y="4729887"/>
            <a:ext cx="269733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50" idx="4"/>
            <a:endCxn id="86" idx="0"/>
          </p:cNvCxnSpPr>
          <p:nvPr/>
        </p:nvCxnSpPr>
        <p:spPr>
          <a:xfrm flipH="1">
            <a:off x="3345680" y="4729887"/>
            <a:ext cx="254212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49" idx="4"/>
            <a:endCxn id="87" idx="0"/>
          </p:cNvCxnSpPr>
          <p:nvPr/>
        </p:nvCxnSpPr>
        <p:spPr>
          <a:xfrm flipH="1">
            <a:off x="49342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51" idx="4"/>
            <a:endCxn id="88" idx="0"/>
          </p:cNvCxnSpPr>
          <p:nvPr/>
        </p:nvCxnSpPr>
        <p:spPr>
          <a:xfrm flipH="1">
            <a:off x="5827772" y="4729887"/>
            <a:ext cx="292400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52" idx="4"/>
            <a:endCxn id="89" idx="0"/>
          </p:cNvCxnSpPr>
          <p:nvPr/>
        </p:nvCxnSpPr>
        <p:spPr>
          <a:xfrm flipH="1">
            <a:off x="67344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53" idx="4"/>
            <a:endCxn id="90" idx="0"/>
          </p:cNvCxnSpPr>
          <p:nvPr/>
        </p:nvCxnSpPr>
        <p:spPr>
          <a:xfrm flipH="1">
            <a:off x="7670528" y="4729887"/>
            <a:ext cx="249844" cy="7725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899592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1" name="椭圆 120"/>
          <p:cNvSpPr/>
          <p:nvPr/>
        </p:nvSpPr>
        <p:spPr>
          <a:xfrm>
            <a:off x="1840010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2867260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3891027" y="6153196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5425033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椭圆 124"/>
          <p:cNvSpPr/>
          <p:nvPr/>
        </p:nvSpPr>
        <p:spPr>
          <a:xfrm>
            <a:off x="6318656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椭圆 125"/>
          <p:cNvSpPr/>
          <p:nvPr/>
        </p:nvSpPr>
        <p:spPr>
          <a:xfrm>
            <a:off x="7254403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椭圆 126"/>
          <p:cNvSpPr/>
          <p:nvPr/>
        </p:nvSpPr>
        <p:spPr>
          <a:xfrm>
            <a:off x="8244408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8" name="直接连接符 127"/>
          <p:cNvCxnSpPr>
            <a:stCxn id="45" idx="4"/>
            <a:endCxn id="120" idx="0"/>
          </p:cNvCxnSpPr>
          <p:nvPr/>
        </p:nvCxnSpPr>
        <p:spPr>
          <a:xfrm>
            <a:off x="873187" y="4729887"/>
            <a:ext cx="96229" cy="1410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47" idx="4"/>
            <a:endCxn id="121" idx="0"/>
          </p:cNvCxnSpPr>
          <p:nvPr/>
        </p:nvCxnSpPr>
        <p:spPr>
          <a:xfrm>
            <a:off x="1727684" y="4729887"/>
            <a:ext cx="182150" cy="1410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48" idx="4"/>
            <a:endCxn id="122" idx="0"/>
          </p:cNvCxnSpPr>
          <p:nvPr/>
        </p:nvCxnSpPr>
        <p:spPr>
          <a:xfrm>
            <a:off x="2735796" y="4729887"/>
            <a:ext cx="201288" cy="14198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50" idx="4"/>
            <a:endCxn id="123" idx="0"/>
          </p:cNvCxnSpPr>
          <p:nvPr/>
        </p:nvCxnSpPr>
        <p:spPr>
          <a:xfrm>
            <a:off x="3599892" y="4729887"/>
            <a:ext cx="360959" cy="14233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49" idx="4"/>
            <a:endCxn id="124" idx="0"/>
          </p:cNvCxnSpPr>
          <p:nvPr/>
        </p:nvCxnSpPr>
        <p:spPr>
          <a:xfrm>
            <a:off x="5256076" y="4729887"/>
            <a:ext cx="238781" cy="14198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51" idx="4"/>
            <a:endCxn id="125" idx="0"/>
          </p:cNvCxnSpPr>
          <p:nvPr/>
        </p:nvCxnSpPr>
        <p:spPr>
          <a:xfrm>
            <a:off x="6120172" y="4729887"/>
            <a:ext cx="268308" cy="14198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52" idx="4"/>
            <a:endCxn id="126" idx="0"/>
          </p:cNvCxnSpPr>
          <p:nvPr/>
        </p:nvCxnSpPr>
        <p:spPr>
          <a:xfrm>
            <a:off x="7056276" y="4729887"/>
            <a:ext cx="267951" cy="1410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/>
          <p:cNvCxnSpPr>
            <a:stCxn id="53" idx="4"/>
            <a:endCxn id="127" idx="0"/>
          </p:cNvCxnSpPr>
          <p:nvPr/>
        </p:nvCxnSpPr>
        <p:spPr>
          <a:xfrm>
            <a:off x="7920372" y="4729887"/>
            <a:ext cx="393860" cy="1410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1493953" y="280639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142142" y="2060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755981" y="376971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406139" y="478154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1285290" y="4797736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2291977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3186928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4796616" y="479579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5654669" y="4784914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605713" y="47794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7447278" y="4775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5943284" y="276055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2669722" y="378570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5232624" y="379060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6948264" y="377630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497419" y="376530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2651433" y="2813347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5215520" y="2185775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3282979" y="374389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5879462" y="3783855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7604771" y="378385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882752" y="507908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1775491" y="5077413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2802682" y="510095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3758898" y="5116142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5309537" y="510353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6194624" y="5116141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7130837" y="512871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8094878" y="513302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24896" y="5771469"/>
            <a:ext cx="61747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-2,-2</a:t>
            </a:r>
            <a:endParaRPr lang="zh-CN" altLang="en-US" b="1" dirty="0"/>
          </a:p>
        </p:txBody>
      </p:sp>
      <p:sp>
        <p:nvSpPr>
          <p:cNvPr id="188" name="文本框 187"/>
          <p:cNvSpPr txBox="1"/>
          <p:nvPr/>
        </p:nvSpPr>
        <p:spPr>
          <a:xfrm>
            <a:off x="1043608" y="5764285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-1,-11</a:t>
            </a:r>
            <a:endParaRPr lang="zh-CN" altLang="en-US" b="1" dirty="0"/>
          </a:p>
        </p:txBody>
      </p:sp>
      <p:sp>
        <p:nvSpPr>
          <p:cNvPr id="189" name="文本框 188"/>
          <p:cNvSpPr txBox="1"/>
          <p:nvPr/>
        </p:nvSpPr>
        <p:spPr>
          <a:xfrm>
            <a:off x="2103522" y="5761802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-11,-1</a:t>
            </a:r>
            <a:endParaRPr lang="zh-CN" altLang="en-US" b="1" dirty="0"/>
          </a:p>
        </p:txBody>
      </p:sp>
      <p:sp>
        <p:nvSpPr>
          <p:cNvPr id="190" name="文本框 189"/>
          <p:cNvSpPr txBox="1"/>
          <p:nvPr/>
        </p:nvSpPr>
        <p:spPr>
          <a:xfrm>
            <a:off x="3010284" y="5749030"/>
            <a:ext cx="85311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  <p:sp>
        <p:nvSpPr>
          <p:cNvPr id="191" name="文本框 190"/>
          <p:cNvSpPr txBox="1"/>
          <p:nvPr/>
        </p:nvSpPr>
        <p:spPr>
          <a:xfrm>
            <a:off x="4575941" y="5759319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-1,-11</a:t>
            </a:r>
            <a:endParaRPr lang="zh-CN" altLang="en-US" b="1" dirty="0"/>
          </a:p>
        </p:txBody>
      </p:sp>
      <p:sp>
        <p:nvSpPr>
          <p:cNvPr id="193" name="文本框 192"/>
          <p:cNvSpPr txBox="1"/>
          <p:nvPr/>
        </p:nvSpPr>
        <p:spPr>
          <a:xfrm>
            <a:off x="5598665" y="5747865"/>
            <a:ext cx="66556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0,-20</a:t>
            </a:r>
            <a:endParaRPr lang="zh-CN" altLang="en-US" b="1" dirty="0"/>
          </a:p>
        </p:txBody>
      </p:sp>
      <p:sp>
        <p:nvSpPr>
          <p:cNvPr id="194" name="文本框 193"/>
          <p:cNvSpPr txBox="1"/>
          <p:nvPr/>
        </p:nvSpPr>
        <p:spPr>
          <a:xfrm>
            <a:off x="6525265" y="5759199"/>
            <a:ext cx="61908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-6,-6</a:t>
            </a:r>
            <a:endParaRPr lang="zh-CN" altLang="en-US" b="1" dirty="0"/>
          </a:p>
        </p:txBody>
      </p:sp>
      <p:sp>
        <p:nvSpPr>
          <p:cNvPr id="195" name="文本框 194"/>
          <p:cNvSpPr txBox="1"/>
          <p:nvPr/>
        </p:nvSpPr>
        <p:spPr>
          <a:xfrm>
            <a:off x="6895079" y="277186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437407" y="5742087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-5,-15</a:t>
            </a:r>
            <a:endParaRPr lang="zh-CN" altLang="en-US" b="1" dirty="0"/>
          </a:p>
        </p:txBody>
      </p:sp>
      <p:sp>
        <p:nvSpPr>
          <p:cNvPr id="197" name="文本框 196"/>
          <p:cNvSpPr txBox="1"/>
          <p:nvPr/>
        </p:nvSpPr>
        <p:spPr>
          <a:xfrm>
            <a:off x="623169" y="6406151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-11,-1</a:t>
            </a:r>
            <a:endParaRPr lang="zh-CN" altLang="en-US" b="1" dirty="0"/>
          </a:p>
        </p:txBody>
      </p:sp>
      <p:sp>
        <p:nvSpPr>
          <p:cNvPr id="198" name="文本框 197"/>
          <p:cNvSpPr txBox="1"/>
          <p:nvPr/>
        </p:nvSpPr>
        <p:spPr>
          <a:xfrm>
            <a:off x="1561338" y="6399116"/>
            <a:ext cx="61908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-6,-6</a:t>
            </a:r>
            <a:endParaRPr lang="zh-CN" altLang="en-US" b="1" dirty="0"/>
          </a:p>
        </p:txBody>
      </p:sp>
      <p:sp>
        <p:nvSpPr>
          <p:cNvPr id="199" name="文本框 198"/>
          <p:cNvSpPr txBox="1"/>
          <p:nvPr/>
        </p:nvSpPr>
        <p:spPr>
          <a:xfrm>
            <a:off x="2627784" y="6389449"/>
            <a:ext cx="66556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-20,0</a:t>
            </a:r>
            <a:endParaRPr lang="zh-CN" altLang="en-US" b="1" dirty="0"/>
          </a:p>
        </p:txBody>
      </p:sp>
      <p:sp>
        <p:nvSpPr>
          <p:cNvPr id="200" name="文本框 199"/>
          <p:cNvSpPr txBox="1"/>
          <p:nvPr/>
        </p:nvSpPr>
        <p:spPr>
          <a:xfrm>
            <a:off x="3631268" y="6409568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-15,-5</a:t>
            </a:r>
            <a:endParaRPr lang="zh-CN" altLang="en-US" b="1" dirty="0"/>
          </a:p>
        </p:txBody>
      </p:sp>
      <p:sp>
        <p:nvSpPr>
          <p:cNvPr id="201" name="文本框 200"/>
          <p:cNvSpPr txBox="1"/>
          <p:nvPr/>
        </p:nvSpPr>
        <p:spPr>
          <a:xfrm>
            <a:off x="5095150" y="6389449"/>
            <a:ext cx="85311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  <p:sp>
        <p:nvSpPr>
          <p:cNvPr id="202" name="文本框 201"/>
          <p:cNvSpPr txBox="1"/>
          <p:nvPr/>
        </p:nvSpPr>
        <p:spPr>
          <a:xfrm>
            <a:off x="6031744" y="6394098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-5,-15</a:t>
            </a:r>
            <a:endParaRPr lang="zh-CN" altLang="en-US" b="1" dirty="0"/>
          </a:p>
        </p:txBody>
      </p:sp>
      <p:sp>
        <p:nvSpPr>
          <p:cNvPr id="203" name="文本框 202"/>
          <p:cNvSpPr txBox="1"/>
          <p:nvPr/>
        </p:nvSpPr>
        <p:spPr>
          <a:xfrm>
            <a:off x="7013969" y="6399116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-15,-5</a:t>
            </a:r>
            <a:endParaRPr lang="zh-CN" altLang="en-US" b="1" dirty="0"/>
          </a:p>
        </p:txBody>
      </p:sp>
      <p:sp>
        <p:nvSpPr>
          <p:cNvPr id="204" name="文本框 203"/>
          <p:cNvSpPr txBox="1"/>
          <p:nvPr/>
        </p:nvSpPr>
        <p:spPr>
          <a:xfrm>
            <a:off x="7999303" y="6399116"/>
            <a:ext cx="85311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9990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8" grpId="0" animBg="1"/>
      <p:bldP spid="189" grpId="0" animBg="1"/>
      <p:bldP spid="190" grpId="0" animBg="1"/>
      <p:bldP spid="191" grpId="0" animBg="1"/>
      <p:bldP spid="193" grpId="0" animBg="1"/>
      <p:bldP spid="194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3"/>
          <p:cNvSpPr txBox="1"/>
          <p:nvPr/>
        </p:nvSpPr>
        <p:spPr>
          <a:xfrm>
            <a:off x="539552" y="1784841"/>
            <a:ext cx="1728192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逆向推理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71588" y="2181736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09461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209827" y="3544485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3006908" y="3553687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611748" y="3574991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7362415" y="3587398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647584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0" name="直接连接符 9"/>
          <p:cNvCxnSpPr>
            <a:stCxn id="7" idx="2"/>
            <a:endCxn id="19" idx="7"/>
          </p:cNvCxnSpPr>
          <p:nvPr/>
        </p:nvCxnSpPr>
        <p:spPr>
          <a:xfrm flipH="1">
            <a:off x="2279002" y="2289748"/>
            <a:ext cx="1892586" cy="370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7" idx="6"/>
            <a:endCxn id="29" idx="1"/>
          </p:cNvCxnSpPr>
          <p:nvPr/>
        </p:nvCxnSpPr>
        <p:spPr>
          <a:xfrm>
            <a:off x="4387612" y="2289748"/>
            <a:ext cx="2119868" cy="370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9" idx="3"/>
            <a:endCxn id="25" idx="7"/>
          </p:cNvCxnSpPr>
          <p:nvPr/>
        </p:nvCxnSpPr>
        <p:spPr>
          <a:xfrm flipH="1">
            <a:off x="1394215" y="2813347"/>
            <a:ext cx="732035" cy="7627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6" idx="1"/>
            <a:endCxn id="19" idx="5"/>
          </p:cNvCxnSpPr>
          <p:nvPr/>
        </p:nvCxnSpPr>
        <p:spPr>
          <a:xfrm flipH="1" flipV="1">
            <a:off x="2279002" y="2813347"/>
            <a:ext cx="759542" cy="7719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7" idx="7"/>
            <a:endCxn id="29" idx="3"/>
          </p:cNvCxnSpPr>
          <p:nvPr/>
        </p:nvCxnSpPr>
        <p:spPr>
          <a:xfrm flipV="1">
            <a:off x="5796136" y="2813347"/>
            <a:ext cx="711344" cy="7932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9" idx="5"/>
            <a:endCxn id="28" idx="1"/>
          </p:cNvCxnSpPr>
          <p:nvPr/>
        </p:nvCxnSpPr>
        <p:spPr>
          <a:xfrm>
            <a:off x="6660232" y="2813347"/>
            <a:ext cx="733819" cy="80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765175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1619672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262778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51480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349188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60121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69482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78123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4" name="直接连接符 53"/>
          <p:cNvCxnSpPr>
            <a:stCxn id="25" idx="4"/>
            <a:endCxn id="45" idx="0"/>
          </p:cNvCxnSpPr>
          <p:nvPr/>
        </p:nvCxnSpPr>
        <p:spPr>
          <a:xfrm flipH="1">
            <a:off x="873187" y="3760509"/>
            <a:ext cx="444652" cy="753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7" idx="0"/>
            <a:endCxn id="25" idx="4"/>
          </p:cNvCxnSpPr>
          <p:nvPr/>
        </p:nvCxnSpPr>
        <p:spPr>
          <a:xfrm flipH="1" flipV="1">
            <a:off x="1317839" y="3760509"/>
            <a:ext cx="409845" cy="753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6" idx="4"/>
            <a:endCxn id="48" idx="0"/>
          </p:cNvCxnSpPr>
          <p:nvPr/>
        </p:nvCxnSpPr>
        <p:spPr>
          <a:xfrm flipH="1">
            <a:off x="2735796" y="3769711"/>
            <a:ext cx="379124" cy="7441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6" idx="4"/>
            <a:endCxn id="50" idx="0"/>
          </p:cNvCxnSpPr>
          <p:nvPr/>
        </p:nvCxnSpPr>
        <p:spPr>
          <a:xfrm>
            <a:off x="3114920" y="3769711"/>
            <a:ext cx="484972" cy="7441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4"/>
            <a:endCxn id="49" idx="0"/>
          </p:cNvCxnSpPr>
          <p:nvPr/>
        </p:nvCxnSpPr>
        <p:spPr>
          <a:xfrm flipH="1">
            <a:off x="5256076" y="3791015"/>
            <a:ext cx="463684" cy="7228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7" idx="4"/>
            <a:endCxn id="51" idx="0"/>
          </p:cNvCxnSpPr>
          <p:nvPr/>
        </p:nvCxnSpPr>
        <p:spPr>
          <a:xfrm>
            <a:off x="5719760" y="3791015"/>
            <a:ext cx="400412" cy="7228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8" idx="4"/>
            <a:endCxn id="52" idx="0"/>
          </p:cNvCxnSpPr>
          <p:nvPr/>
        </p:nvCxnSpPr>
        <p:spPr>
          <a:xfrm flipH="1">
            <a:off x="7056276" y="3803422"/>
            <a:ext cx="414151" cy="710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28" idx="4"/>
            <a:endCxn id="53" idx="0"/>
          </p:cNvCxnSpPr>
          <p:nvPr/>
        </p:nvCxnSpPr>
        <p:spPr>
          <a:xfrm>
            <a:off x="7470427" y="3803422"/>
            <a:ext cx="449945" cy="710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471912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1313385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2396239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椭圆 85"/>
          <p:cNvSpPr/>
          <p:nvPr/>
        </p:nvSpPr>
        <p:spPr>
          <a:xfrm>
            <a:off x="3275856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8644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5757948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66646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椭圆 89"/>
          <p:cNvSpPr/>
          <p:nvPr/>
        </p:nvSpPr>
        <p:spPr>
          <a:xfrm>
            <a:off x="7600704" y="5502398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1" name="直接连接符 90"/>
          <p:cNvCxnSpPr>
            <a:stCxn id="45" idx="4"/>
            <a:endCxn id="83" idx="0"/>
          </p:cNvCxnSpPr>
          <p:nvPr/>
        </p:nvCxnSpPr>
        <p:spPr>
          <a:xfrm flipH="1">
            <a:off x="541736" y="4729887"/>
            <a:ext cx="331451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47" idx="4"/>
            <a:endCxn id="84" idx="0"/>
          </p:cNvCxnSpPr>
          <p:nvPr/>
        </p:nvCxnSpPr>
        <p:spPr>
          <a:xfrm flipH="1">
            <a:off x="1383209" y="4729887"/>
            <a:ext cx="344475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48" idx="4"/>
            <a:endCxn id="85" idx="0"/>
          </p:cNvCxnSpPr>
          <p:nvPr/>
        </p:nvCxnSpPr>
        <p:spPr>
          <a:xfrm flipH="1">
            <a:off x="2466063" y="4729887"/>
            <a:ext cx="269733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50" idx="4"/>
            <a:endCxn id="86" idx="0"/>
          </p:cNvCxnSpPr>
          <p:nvPr/>
        </p:nvCxnSpPr>
        <p:spPr>
          <a:xfrm flipH="1">
            <a:off x="3345680" y="4729887"/>
            <a:ext cx="254212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49" idx="4"/>
            <a:endCxn id="87" idx="0"/>
          </p:cNvCxnSpPr>
          <p:nvPr/>
        </p:nvCxnSpPr>
        <p:spPr>
          <a:xfrm flipH="1">
            <a:off x="49342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51" idx="4"/>
            <a:endCxn id="88" idx="0"/>
          </p:cNvCxnSpPr>
          <p:nvPr/>
        </p:nvCxnSpPr>
        <p:spPr>
          <a:xfrm flipH="1">
            <a:off x="5827772" y="4729887"/>
            <a:ext cx="292400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52" idx="4"/>
            <a:endCxn id="89" idx="0"/>
          </p:cNvCxnSpPr>
          <p:nvPr/>
        </p:nvCxnSpPr>
        <p:spPr>
          <a:xfrm flipH="1">
            <a:off x="67344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53" idx="4"/>
            <a:endCxn id="90" idx="0"/>
          </p:cNvCxnSpPr>
          <p:nvPr/>
        </p:nvCxnSpPr>
        <p:spPr>
          <a:xfrm flipH="1">
            <a:off x="7670528" y="4729887"/>
            <a:ext cx="249844" cy="7725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899592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1" name="椭圆 120"/>
          <p:cNvSpPr/>
          <p:nvPr/>
        </p:nvSpPr>
        <p:spPr>
          <a:xfrm>
            <a:off x="1840010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2867260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3891027" y="6153196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5425033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椭圆 124"/>
          <p:cNvSpPr/>
          <p:nvPr/>
        </p:nvSpPr>
        <p:spPr>
          <a:xfrm>
            <a:off x="6318656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椭圆 125"/>
          <p:cNvSpPr/>
          <p:nvPr/>
        </p:nvSpPr>
        <p:spPr>
          <a:xfrm>
            <a:off x="7254403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椭圆 126"/>
          <p:cNvSpPr/>
          <p:nvPr/>
        </p:nvSpPr>
        <p:spPr>
          <a:xfrm>
            <a:off x="8244408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8" name="直接连接符 127"/>
          <p:cNvCxnSpPr>
            <a:stCxn id="45" idx="4"/>
            <a:endCxn id="120" idx="0"/>
          </p:cNvCxnSpPr>
          <p:nvPr/>
        </p:nvCxnSpPr>
        <p:spPr>
          <a:xfrm>
            <a:off x="873187" y="4729887"/>
            <a:ext cx="96229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47" idx="4"/>
            <a:endCxn id="121" idx="0"/>
          </p:cNvCxnSpPr>
          <p:nvPr/>
        </p:nvCxnSpPr>
        <p:spPr>
          <a:xfrm>
            <a:off x="1727684" y="4729887"/>
            <a:ext cx="182150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48" idx="4"/>
            <a:endCxn id="122" idx="0"/>
          </p:cNvCxnSpPr>
          <p:nvPr/>
        </p:nvCxnSpPr>
        <p:spPr>
          <a:xfrm>
            <a:off x="2735796" y="4729887"/>
            <a:ext cx="201288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50" idx="4"/>
            <a:endCxn id="123" idx="0"/>
          </p:cNvCxnSpPr>
          <p:nvPr/>
        </p:nvCxnSpPr>
        <p:spPr>
          <a:xfrm>
            <a:off x="3599892" y="4729887"/>
            <a:ext cx="360959" cy="1423309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49" idx="4"/>
            <a:endCxn id="124" idx="0"/>
          </p:cNvCxnSpPr>
          <p:nvPr/>
        </p:nvCxnSpPr>
        <p:spPr>
          <a:xfrm>
            <a:off x="5256076" y="4729887"/>
            <a:ext cx="238781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51" idx="4"/>
            <a:endCxn id="125" idx="0"/>
          </p:cNvCxnSpPr>
          <p:nvPr/>
        </p:nvCxnSpPr>
        <p:spPr>
          <a:xfrm>
            <a:off x="6120172" y="4729887"/>
            <a:ext cx="268308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52" idx="4"/>
            <a:endCxn id="126" idx="0"/>
          </p:cNvCxnSpPr>
          <p:nvPr/>
        </p:nvCxnSpPr>
        <p:spPr>
          <a:xfrm>
            <a:off x="7056276" y="4729887"/>
            <a:ext cx="267951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9" name="直接连接符 148"/>
          <p:cNvCxnSpPr>
            <a:stCxn id="53" idx="4"/>
            <a:endCxn id="127" idx="0"/>
          </p:cNvCxnSpPr>
          <p:nvPr/>
        </p:nvCxnSpPr>
        <p:spPr>
          <a:xfrm>
            <a:off x="7920372" y="4729887"/>
            <a:ext cx="393860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1493953" y="280639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142142" y="2060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755981" y="376971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406139" y="478154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1285290" y="4797736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2291977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3186928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4796616" y="479579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5654669" y="4784914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605713" y="47794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7447278" y="4775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5943284" y="276055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2669722" y="378570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5232624" y="379060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6948264" y="377630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497419" y="376530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2651433" y="2813347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5215520" y="2060848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3282979" y="374389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5879462" y="3783855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7604771" y="378385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882752" y="507908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1775491" y="5077413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2802682" y="510095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3758898" y="5116142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5309537" y="510353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6194624" y="5116141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7130837" y="512871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8094878" y="513302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24896" y="5771469"/>
            <a:ext cx="61747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-2,-2</a:t>
            </a:r>
            <a:endParaRPr lang="zh-CN" altLang="en-US" b="1" dirty="0"/>
          </a:p>
        </p:txBody>
      </p:sp>
      <p:sp>
        <p:nvSpPr>
          <p:cNvPr id="188" name="文本框 187"/>
          <p:cNvSpPr txBox="1"/>
          <p:nvPr/>
        </p:nvSpPr>
        <p:spPr>
          <a:xfrm>
            <a:off x="1043608" y="5764285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-1,-11</a:t>
            </a:r>
            <a:endParaRPr lang="zh-CN" altLang="en-US" b="1" dirty="0"/>
          </a:p>
        </p:txBody>
      </p:sp>
      <p:sp>
        <p:nvSpPr>
          <p:cNvPr id="189" name="文本框 188"/>
          <p:cNvSpPr txBox="1"/>
          <p:nvPr/>
        </p:nvSpPr>
        <p:spPr>
          <a:xfrm>
            <a:off x="2103522" y="5761802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-11,-1</a:t>
            </a:r>
            <a:endParaRPr lang="zh-CN" altLang="en-US" b="1" dirty="0"/>
          </a:p>
        </p:txBody>
      </p:sp>
      <p:sp>
        <p:nvSpPr>
          <p:cNvPr id="190" name="文本框 189"/>
          <p:cNvSpPr txBox="1"/>
          <p:nvPr/>
        </p:nvSpPr>
        <p:spPr>
          <a:xfrm>
            <a:off x="3010284" y="5749030"/>
            <a:ext cx="85311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  <p:sp>
        <p:nvSpPr>
          <p:cNvPr id="191" name="文本框 190"/>
          <p:cNvSpPr txBox="1"/>
          <p:nvPr/>
        </p:nvSpPr>
        <p:spPr>
          <a:xfrm>
            <a:off x="4575941" y="5759319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-1,-11</a:t>
            </a:r>
            <a:endParaRPr lang="zh-CN" altLang="en-US" b="1" dirty="0"/>
          </a:p>
        </p:txBody>
      </p:sp>
      <p:sp>
        <p:nvSpPr>
          <p:cNvPr id="193" name="文本框 192"/>
          <p:cNvSpPr txBox="1"/>
          <p:nvPr/>
        </p:nvSpPr>
        <p:spPr>
          <a:xfrm>
            <a:off x="5598665" y="5747865"/>
            <a:ext cx="66556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0,-20</a:t>
            </a:r>
            <a:endParaRPr lang="zh-CN" altLang="en-US" b="1" dirty="0"/>
          </a:p>
        </p:txBody>
      </p:sp>
      <p:sp>
        <p:nvSpPr>
          <p:cNvPr id="194" name="文本框 193"/>
          <p:cNvSpPr txBox="1"/>
          <p:nvPr/>
        </p:nvSpPr>
        <p:spPr>
          <a:xfrm>
            <a:off x="6525265" y="5759199"/>
            <a:ext cx="61908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-6,-6</a:t>
            </a:r>
            <a:endParaRPr lang="zh-CN" altLang="en-US" b="1" dirty="0"/>
          </a:p>
        </p:txBody>
      </p:sp>
      <p:sp>
        <p:nvSpPr>
          <p:cNvPr id="195" name="文本框 194"/>
          <p:cNvSpPr txBox="1"/>
          <p:nvPr/>
        </p:nvSpPr>
        <p:spPr>
          <a:xfrm>
            <a:off x="6895079" y="277186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437407" y="5742087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-5,-15</a:t>
            </a:r>
            <a:endParaRPr lang="zh-CN" altLang="en-US" b="1" dirty="0"/>
          </a:p>
        </p:txBody>
      </p:sp>
      <p:sp>
        <p:nvSpPr>
          <p:cNvPr id="197" name="文本框 196"/>
          <p:cNvSpPr txBox="1"/>
          <p:nvPr/>
        </p:nvSpPr>
        <p:spPr>
          <a:xfrm>
            <a:off x="623169" y="6406151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-11,-1</a:t>
            </a:r>
            <a:endParaRPr lang="zh-CN" altLang="en-US" b="1" dirty="0"/>
          </a:p>
        </p:txBody>
      </p:sp>
      <p:sp>
        <p:nvSpPr>
          <p:cNvPr id="198" name="文本框 197"/>
          <p:cNvSpPr txBox="1"/>
          <p:nvPr/>
        </p:nvSpPr>
        <p:spPr>
          <a:xfrm>
            <a:off x="1561338" y="6399116"/>
            <a:ext cx="61908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-6,-6</a:t>
            </a:r>
            <a:endParaRPr lang="zh-CN" altLang="en-US" b="1" dirty="0"/>
          </a:p>
        </p:txBody>
      </p:sp>
      <p:sp>
        <p:nvSpPr>
          <p:cNvPr id="199" name="文本框 198"/>
          <p:cNvSpPr txBox="1"/>
          <p:nvPr/>
        </p:nvSpPr>
        <p:spPr>
          <a:xfrm>
            <a:off x="2627784" y="6389449"/>
            <a:ext cx="66556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-20,0</a:t>
            </a:r>
            <a:endParaRPr lang="zh-CN" altLang="en-US" b="1" dirty="0"/>
          </a:p>
        </p:txBody>
      </p:sp>
      <p:sp>
        <p:nvSpPr>
          <p:cNvPr id="200" name="文本框 199"/>
          <p:cNvSpPr txBox="1"/>
          <p:nvPr/>
        </p:nvSpPr>
        <p:spPr>
          <a:xfrm>
            <a:off x="3631268" y="6409568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-15,-5</a:t>
            </a:r>
            <a:endParaRPr lang="zh-CN" altLang="en-US" b="1" dirty="0"/>
          </a:p>
        </p:txBody>
      </p:sp>
      <p:sp>
        <p:nvSpPr>
          <p:cNvPr id="201" name="文本框 200"/>
          <p:cNvSpPr txBox="1"/>
          <p:nvPr/>
        </p:nvSpPr>
        <p:spPr>
          <a:xfrm>
            <a:off x="5095150" y="6389449"/>
            <a:ext cx="85311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  <p:sp>
        <p:nvSpPr>
          <p:cNvPr id="202" name="文本框 201"/>
          <p:cNvSpPr txBox="1"/>
          <p:nvPr/>
        </p:nvSpPr>
        <p:spPr>
          <a:xfrm>
            <a:off x="6031744" y="6394098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-5,-15</a:t>
            </a:r>
            <a:endParaRPr lang="zh-CN" altLang="en-US" b="1" dirty="0"/>
          </a:p>
        </p:txBody>
      </p:sp>
      <p:sp>
        <p:nvSpPr>
          <p:cNvPr id="203" name="文本框 202"/>
          <p:cNvSpPr txBox="1"/>
          <p:nvPr/>
        </p:nvSpPr>
        <p:spPr>
          <a:xfrm>
            <a:off x="7013969" y="6399116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-15,-5</a:t>
            </a:r>
            <a:endParaRPr lang="zh-CN" altLang="en-US" b="1" dirty="0"/>
          </a:p>
        </p:txBody>
      </p:sp>
      <p:sp>
        <p:nvSpPr>
          <p:cNvPr id="204" name="文本框 203"/>
          <p:cNvSpPr txBox="1"/>
          <p:nvPr/>
        </p:nvSpPr>
        <p:spPr>
          <a:xfrm>
            <a:off x="7999303" y="6399116"/>
            <a:ext cx="85311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5714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3"/>
          <p:cNvSpPr txBox="1"/>
          <p:nvPr/>
        </p:nvSpPr>
        <p:spPr>
          <a:xfrm>
            <a:off x="539552" y="1784841"/>
            <a:ext cx="1728192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逆向推理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71588" y="2181736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09461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209827" y="3544485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3006908" y="3553687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611748" y="3574991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7362415" y="3587398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647584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0" name="直接连接符 9"/>
          <p:cNvCxnSpPr>
            <a:stCxn id="7" idx="2"/>
            <a:endCxn id="19" idx="7"/>
          </p:cNvCxnSpPr>
          <p:nvPr/>
        </p:nvCxnSpPr>
        <p:spPr>
          <a:xfrm flipH="1">
            <a:off x="2279002" y="2289748"/>
            <a:ext cx="1892586" cy="370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7" idx="6"/>
            <a:endCxn id="29" idx="1"/>
          </p:cNvCxnSpPr>
          <p:nvPr/>
        </p:nvCxnSpPr>
        <p:spPr>
          <a:xfrm>
            <a:off x="4387612" y="2289748"/>
            <a:ext cx="2119868" cy="370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9" idx="3"/>
            <a:endCxn id="25" idx="7"/>
          </p:cNvCxnSpPr>
          <p:nvPr/>
        </p:nvCxnSpPr>
        <p:spPr>
          <a:xfrm flipH="1">
            <a:off x="1394215" y="2813347"/>
            <a:ext cx="732035" cy="7627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6" idx="1"/>
            <a:endCxn id="19" idx="5"/>
          </p:cNvCxnSpPr>
          <p:nvPr/>
        </p:nvCxnSpPr>
        <p:spPr>
          <a:xfrm flipH="1" flipV="1">
            <a:off x="2279002" y="2813347"/>
            <a:ext cx="759542" cy="7719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7" idx="7"/>
            <a:endCxn id="29" idx="3"/>
          </p:cNvCxnSpPr>
          <p:nvPr/>
        </p:nvCxnSpPr>
        <p:spPr>
          <a:xfrm flipV="1">
            <a:off x="5796136" y="2813347"/>
            <a:ext cx="711344" cy="7932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9" idx="5"/>
            <a:endCxn id="28" idx="1"/>
          </p:cNvCxnSpPr>
          <p:nvPr/>
        </p:nvCxnSpPr>
        <p:spPr>
          <a:xfrm>
            <a:off x="6660232" y="2813347"/>
            <a:ext cx="733819" cy="80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765175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1619672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262778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51480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349188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60121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69482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78123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4" name="直接连接符 53"/>
          <p:cNvCxnSpPr>
            <a:stCxn id="25" idx="4"/>
            <a:endCxn id="45" idx="0"/>
          </p:cNvCxnSpPr>
          <p:nvPr/>
        </p:nvCxnSpPr>
        <p:spPr>
          <a:xfrm flipH="1">
            <a:off x="873187" y="3760509"/>
            <a:ext cx="444652" cy="753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7" idx="0"/>
            <a:endCxn id="25" idx="4"/>
          </p:cNvCxnSpPr>
          <p:nvPr/>
        </p:nvCxnSpPr>
        <p:spPr>
          <a:xfrm flipH="1" flipV="1">
            <a:off x="1317839" y="3760509"/>
            <a:ext cx="409845" cy="75335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6" idx="4"/>
            <a:endCxn id="48" idx="0"/>
          </p:cNvCxnSpPr>
          <p:nvPr/>
        </p:nvCxnSpPr>
        <p:spPr>
          <a:xfrm flipH="1">
            <a:off x="2735796" y="3769711"/>
            <a:ext cx="379124" cy="7441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6" idx="4"/>
            <a:endCxn id="50" idx="0"/>
          </p:cNvCxnSpPr>
          <p:nvPr/>
        </p:nvCxnSpPr>
        <p:spPr>
          <a:xfrm>
            <a:off x="3114920" y="3769711"/>
            <a:ext cx="484972" cy="744152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4"/>
            <a:endCxn id="49" idx="0"/>
          </p:cNvCxnSpPr>
          <p:nvPr/>
        </p:nvCxnSpPr>
        <p:spPr>
          <a:xfrm flipH="1">
            <a:off x="5256076" y="3791015"/>
            <a:ext cx="463684" cy="7228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7" idx="4"/>
            <a:endCxn id="51" idx="0"/>
          </p:cNvCxnSpPr>
          <p:nvPr/>
        </p:nvCxnSpPr>
        <p:spPr>
          <a:xfrm>
            <a:off x="5719760" y="3791015"/>
            <a:ext cx="400412" cy="722848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8" idx="4"/>
            <a:endCxn id="52" idx="0"/>
          </p:cNvCxnSpPr>
          <p:nvPr/>
        </p:nvCxnSpPr>
        <p:spPr>
          <a:xfrm flipH="1">
            <a:off x="7056276" y="3803422"/>
            <a:ext cx="414151" cy="710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28" idx="4"/>
            <a:endCxn id="53" idx="0"/>
          </p:cNvCxnSpPr>
          <p:nvPr/>
        </p:nvCxnSpPr>
        <p:spPr>
          <a:xfrm>
            <a:off x="7470427" y="3803422"/>
            <a:ext cx="449945" cy="71044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471912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1313385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2396239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椭圆 85"/>
          <p:cNvSpPr/>
          <p:nvPr/>
        </p:nvSpPr>
        <p:spPr>
          <a:xfrm>
            <a:off x="3275856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8644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5757948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66646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椭圆 89"/>
          <p:cNvSpPr/>
          <p:nvPr/>
        </p:nvSpPr>
        <p:spPr>
          <a:xfrm>
            <a:off x="7600704" y="5502398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1" name="直接连接符 90"/>
          <p:cNvCxnSpPr>
            <a:stCxn id="45" idx="4"/>
            <a:endCxn id="83" idx="0"/>
          </p:cNvCxnSpPr>
          <p:nvPr/>
        </p:nvCxnSpPr>
        <p:spPr>
          <a:xfrm flipH="1">
            <a:off x="541736" y="4729887"/>
            <a:ext cx="331451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47" idx="4"/>
            <a:endCxn id="84" idx="0"/>
          </p:cNvCxnSpPr>
          <p:nvPr/>
        </p:nvCxnSpPr>
        <p:spPr>
          <a:xfrm flipH="1">
            <a:off x="1383209" y="4729887"/>
            <a:ext cx="344475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48" idx="4"/>
            <a:endCxn id="85" idx="0"/>
          </p:cNvCxnSpPr>
          <p:nvPr/>
        </p:nvCxnSpPr>
        <p:spPr>
          <a:xfrm flipH="1">
            <a:off x="2466063" y="4729887"/>
            <a:ext cx="269733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50" idx="4"/>
            <a:endCxn id="86" idx="0"/>
          </p:cNvCxnSpPr>
          <p:nvPr/>
        </p:nvCxnSpPr>
        <p:spPr>
          <a:xfrm flipH="1">
            <a:off x="3345680" y="4729887"/>
            <a:ext cx="254212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49" idx="4"/>
            <a:endCxn id="87" idx="0"/>
          </p:cNvCxnSpPr>
          <p:nvPr/>
        </p:nvCxnSpPr>
        <p:spPr>
          <a:xfrm flipH="1">
            <a:off x="49342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51" idx="4"/>
            <a:endCxn id="88" idx="0"/>
          </p:cNvCxnSpPr>
          <p:nvPr/>
        </p:nvCxnSpPr>
        <p:spPr>
          <a:xfrm flipH="1">
            <a:off x="5827772" y="4729887"/>
            <a:ext cx="292400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52" idx="4"/>
            <a:endCxn id="89" idx="0"/>
          </p:cNvCxnSpPr>
          <p:nvPr/>
        </p:nvCxnSpPr>
        <p:spPr>
          <a:xfrm flipH="1">
            <a:off x="67344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53" idx="4"/>
            <a:endCxn id="90" idx="0"/>
          </p:cNvCxnSpPr>
          <p:nvPr/>
        </p:nvCxnSpPr>
        <p:spPr>
          <a:xfrm flipH="1">
            <a:off x="7670528" y="4729887"/>
            <a:ext cx="249844" cy="7725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899592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1" name="椭圆 120"/>
          <p:cNvSpPr/>
          <p:nvPr/>
        </p:nvSpPr>
        <p:spPr>
          <a:xfrm>
            <a:off x="1840010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2867260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3891027" y="6153196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5425033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椭圆 124"/>
          <p:cNvSpPr/>
          <p:nvPr/>
        </p:nvSpPr>
        <p:spPr>
          <a:xfrm>
            <a:off x="6318656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椭圆 125"/>
          <p:cNvSpPr/>
          <p:nvPr/>
        </p:nvSpPr>
        <p:spPr>
          <a:xfrm>
            <a:off x="7254403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椭圆 126"/>
          <p:cNvSpPr/>
          <p:nvPr/>
        </p:nvSpPr>
        <p:spPr>
          <a:xfrm>
            <a:off x="8244408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8" name="直接连接符 127"/>
          <p:cNvCxnSpPr>
            <a:stCxn id="45" idx="4"/>
            <a:endCxn id="120" idx="0"/>
          </p:cNvCxnSpPr>
          <p:nvPr/>
        </p:nvCxnSpPr>
        <p:spPr>
          <a:xfrm>
            <a:off x="873187" y="4729887"/>
            <a:ext cx="96229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47" idx="4"/>
            <a:endCxn id="121" idx="0"/>
          </p:cNvCxnSpPr>
          <p:nvPr/>
        </p:nvCxnSpPr>
        <p:spPr>
          <a:xfrm>
            <a:off x="1727684" y="4729887"/>
            <a:ext cx="182150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48" idx="4"/>
            <a:endCxn id="122" idx="0"/>
          </p:cNvCxnSpPr>
          <p:nvPr/>
        </p:nvCxnSpPr>
        <p:spPr>
          <a:xfrm>
            <a:off x="2735796" y="4729887"/>
            <a:ext cx="201288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50" idx="4"/>
            <a:endCxn id="123" idx="0"/>
          </p:cNvCxnSpPr>
          <p:nvPr/>
        </p:nvCxnSpPr>
        <p:spPr>
          <a:xfrm>
            <a:off x="3599892" y="4729887"/>
            <a:ext cx="360959" cy="1423309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49" idx="4"/>
            <a:endCxn id="124" idx="0"/>
          </p:cNvCxnSpPr>
          <p:nvPr/>
        </p:nvCxnSpPr>
        <p:spPr>
          <a:xfrm>
            <a:off x="5256076" y="4729887"/>
            <a:ext cx="238781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51" idx="4"/>
            <a:endCxn id="125" idx="0"/>
          </p:cNvCxnSpPr>
          <p:nvPr/>
        </p:nvCxnSpPr>
        <p:spPr>
          <a:xfrm>
            <a:off x="6120172" y="4729887"/>
            <a:ext cx="268308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52" idx="4"/>
            <a:endCxn id="126" idx="0"/>
          </p:cNvCxnSpPr>
          <p:nvPr/>
        </p:nvCxnSpPr>
        <p:spPr>
          <a:xfrm>
            <a:off x="7056276" y="4729887"/>
            <a:ext cx="267951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9" name="直接连接符 148"/>
          <p:cNvCxnSpPr>
            <a:stCxn id="53" idx="4"/>
            <a:endCxn id="127" idx="0"/>
          </p:cNvCxnSpPr>
          <p:nvPr/>
        </p:nvCxnSpPr>
        <p:spPr>
          <a:xfrm>
            <a:off x="7920372" y="4729887"/>
            <a:ext cx="393860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1493953" y="280639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142142" y="2060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755981" y="376971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406139" y="478154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1285290" y="4797736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2291977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3186928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4796616" y="479579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5654669" y="4784914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605713" y="47794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7447278" y="4775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5943284" y="276055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2669722" y="378570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5232624" y="379060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6948264" y="377630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497419" y="376530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2651433" y="2813347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5215520" y="2060848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3282979" y="374389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5879462" y="3783855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7604771" y="378385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882752" y="507908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1775491" y="5077413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2802682" y="510095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3758898" y="5116142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5309537" y="510353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6194624" y="5116141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7130837" y="512871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8094878" y="513302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24896" y="5771469"/>
            <a:ext cx="61747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-2,-2</a:t>
            </a:r>
            <a:endParaRPr lang="zh-CN" altLang="en-US" b="1" dirty="0"/>
          </a:p>
        </p:txBody>
      </p:sp>
      <p:sp>
        <p:nvSpPr>
          <p:cNvPr id="188" name="文本框 187"/>
          <p:cNvSpPr txBox="1"/>
          <p:nvPr/>
        </p:nvSpPr>
        <p:spPr>
          <a:xfrm>
            <a:off x="1043608" y="5764285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-1,-11</a:t>
            </a:r>
            <a:endParaRPr lang="zh-CN" altLang="en-US" b="1" dirty="0"/>
          </a:p>
        </p:txBody>
      </p:sp>
      <p:sp>
        <p:nvSpPr>
          <p:cNvPr id="189" name="文本框 188"/>
          <p:cNvSpPr txBox="1"/>
          <p:nvPr/>
        </p:nvSpPr>
        <p:spPr>
          <a:xfrm>
            <a:off x="2103522" y="5761802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-11,-1</a:t>
            </a:r>
            <a:endParaRPr lang="zh-CN" altLang="en-US" b="1" dirty="0"/>
          </a:p>
        </p:txBody>
      </p:sp>
      <p:sp>
        <p:nvSpPr>
          <p:cNvPr id="190" name="文本框 189"/>
          <p:cNvSpPr txBox="1"/>
          <p:nvPr/>
        </p:nvSpPr>
        <p:spPr>
          <a:xfrm>
            <a:off x="3010284" y="5749030"/>
            <a:ext cx="85311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  <p:sp>
        <p:nvSpPr>
          <p:cNvPr id="191" name="文本框 190"/>
          <p:cNvSpPr txBox="1"/>
          <p:nvPr/>
        </p:nvSpPr>
        <p:spPr>
          <a:xfrm>
            <a:off x="4575941" y="5759319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-1,-11</a:t>
            </a:r>
            <a:endParaRPr lang="zh-CN" altLang="en-US" b="1" dirty="0"/>
          </a:p>
        </p:txBody>
      </p:sp>
      <p:sp>
        <p:nvSpPr>
          <p:cNvPr id="193" name="文本框 192"/>
          <p:cNvSpPr txBox="1"/>
          <p:nvPr/>
        </p:nvSpPr>
        <p:spPr>
          <a:xfrm>
            <a:off x="5598665" y="5747865"/>
            <a:ext cx="66556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0,-20</a:t>
            </a:r>
            <a:endParaRPr lang="zh-CN" altLang="en-US" b="1" dirty="0"/>
          </a:p>
        </p:txBody>
      </p:sp>
      <p:sp>
        <p:nvSpPr>
          <p:cNvPr id="194" name="文本框 193"/>
          <p:cNvSpPr txBox="1"/>
          <p:nvPr/>
        </p:nvSpPr>
        <p:spPr>
          <a:xfrm>
            <a:off x="6525265" y="5759199"/>
            <a:ext cx="61908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-6,-6</a:t>
            </a:r>
            <a:endParaRPr lang="zh-CN" altLang="en-US" b="1" dirty="0"/>
          </a:p>
        </p:txBody>
      </p:sp>
      <p:sp>
        <p:nvSpPr>
          <p:cNvPr id="195" name="文本框 194"/>
          <p:cNvSpPr txBox="1"/>
          <p:nvPr/>
        </p:nvSpPr>
        <p:spPr>
          <a:xfrm>
            <a:off x="6895079" y="277186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437407" y="5742087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-5,-15</a:t>
            </a:r>
            <a:endParaRPr lang="zh-CN" altLang="en-US" b="1" dirty="0"/>
          </a:p>
        </p:txBody>
      </p:sp>
      <p:sp>
        <p:nvSpPr>
          <p:cNvPr id="197" name="文本框 196"/>
          <p:cNvSpPr txBox="1"/>
          <p:nvPr/>
        </p:nvSpPr>
        <p:spPr>
          <a:xfrm>
            <a:off x="623169" y="6406151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-11,-1</a:t>
            </a:r>
            <a:endParaRPr lang="zh-CN" altLang="en-US" b="1" dirty="0"/>
          </a:p>
        </p:txBody>
      </p:sp>
      <p:sp>
        <p:nvSpPr>
          <p:cNvPr id="198" name="文本框 197"/>
          <p:cNvSpPr txBox="1"/>
          <p:nvPr/>
        </p:nvSpPr>
        <p:spPr>
          <a:xfrm>
            <a:off x="1561338" y="6399116"/>
            <a:ext cx="61908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-6,-6</a:t>
            </a:r>
            <a:endParaRPr lang="zh-CN" altLang="en-US" b="1" dirty="0"/>
          </a:p>
        </p:txBody>
      </p:sp>
      <p:sp>
        <p:nvSpPr>
          <p:cNvPr id="199" name="文本框 198"/>
          <p:cNvSpPr txBox="1"/>
          <p:nvPr/>
        </p:nvSpPr>
        <p:spPr>
          <a:xfrm>
            <a:off x="2627784" y="6389449"/>
            <a:ext cx="66556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-20,0</a:t>
            </a:r>
            <a:endParaRPr lang="zh-CN" altLang="en-US" b="1" dirty="0"/>
          </a:p>
        </p:txBody>
      </p:sp>
      <p:sp>
        <p:nvSpPr>
          <p:cNvPr id="200" name="文本框 199"/>
          <p:cNvSpPr txBox="1"/>
          <p:nvPr/>
        </p:nvSpPr>
        <p:spPr>
          <a:xfrm>
            <a:off x="3631268" y="6409568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-15,-5</a:t>
            </a:r>
            <a:endParaRPr lang="zh-CN" altLang="en-US" b="1" dirty="0"/>
          </a:p>
        </p:txBody>
      </p:sp>
      <p:sp>
        <p:nvSpPr>
          <p:cNvPr id="201" name="文本框 200"/>
          <p:cNvSpPr txBox="1"/>
          <p:nvPr/>
        </p:nvSpPr>
        <p:spPr>
          <a:xfrm>
            <a:off x="5095150" y="6389449"/>
            <a:ext cx="85311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  <p:sp>
        <p:nvSpPr>
          <p:cNvPr id="202" name="文本框 201"/>
          <p:cNvSpPr txBox="1"/>
          <p:nvPr/>
        </p:nvSpPr>
        <p:spPr>
          <a:xfrm>
            <a:off x="6031744" y="6394098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-5,-15</a:t>
            </a:r>
            <a:endParaRPr lang="zh-CN" altLang="en-US" b="1" dirty="0"/>
          </a:p>
        </p:txBody>
      </p:sp>
      <p:sp>
        <p:nvSpPr>
          <p:cNvPr id="203" name="文本框 202"/>
          <p:cNvSpPr txBox="1"/>
          <p:nvPr/>
        </p:nvSpPr>
        <p:spPr>
          <a:xfrm>
            <a:off x="7013969" y="6399116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-15,-5</a:t>
            </a:r>
            <a:endParaRPr lang="zh-CN" altLang="en-US" b="1" dirty="0"/>
          </a:p>
        </p:txBody>
      </p:sp>
      <p:sp>
        <p:nvSpPr>
          <p:cNvPr id="204" name="文本框 203"/>
          <p:cNvSpPr txBox="1"/>
          <p:nvPr/>
        </p:nvSpPr>
        <p:spPr>
          <a:xfrm>
            <a:off x="7999303" y="6399116"/>
            <a:ext cx="85311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2234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3"/>
          <p:cNvSpPr txBox="1"/>
          <p:nvPr/>
        </p:nvSpPr>
        <p:spPr>
          <a:xfrm>
            <a:off x="539552" y="1784841"/>
            <a:ext cx="1728192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逆向推理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71588" y="2181736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09461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209827" y="3544485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3006908" y="3553687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611748" y="3574991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7362415" y="3587398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647584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0" name="直接连接符 9"/>
          <p:cNvCxnSpPr>
            <a:stCxn id="7" idx="2"/>
            <a:endCxn id="19" idx="7"/>
          </p:cNvCxnSpPr>
          <p:nvPr/>
        </p:nvCxnSpPr>
        <p:spPr>
          <a:xfrm flipH="1">
            <a:off x="2279002" y="2289748"/>
            <a:ext cx="1892586" cy="370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7" idx="6"/>
            <a:endCxn id="29" idx="1"/>
          </p:cNvCxnSpPr>
          <p:nvPr/>
        </p:nvCxnSpPr>
        <p:spPr>
          <a:xfrm>
            <a:off x="4387612" y="2289748"/>
            <a:ext cx="2119868" cy="370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9" idx="3"/>
            <a:endCxn id="25" idx="7"/>
          </p:cNvCxnSpPr>
          <p:nvPr/>
        </p:nvCxnSpPr>
        <p:spPr>
          <a:xfrm flipH="1">
            <a:off x="1394215" y="2813347"/>
            <a:ext cx="732035" cy="7627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6" idx="1"/>
            <a:endCxn id="19" idx="5"/>
          </p:cNvCxnSpPr>
          <p:nvPr/>
        </p:nvCxnSpPr>
        <p:spPr>
          <a:xfrm flipH="1" flipV="1">
            <a:off x="2279002" y="2813347"/>
            <a:ext cx="759542" cy="771976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7" idx="7"/>
            <a:endCxn id="29" idx="3"/>
          </p:cNvCxnSpPr>
          <p:nvPr/>
        </p:nvCxnSpPr>
        <p:spPr>
          <a:xfrm flipV="1">
            <a:off x="5796136" y="2813347"/>
            <a:ext cx="711344" cy="7932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9" idx="5"/>
            <a:endCxn id="28" idx="1"/>
          </p:cNvCxnSpPr>
          <p:nvPr/>
        </p:nvCxnSpPr>
        <p:spPr>
          <a:xfrm>
            <a:off x="6660232" y="2813347"/>
            <a:ext cx="733819" cy="80568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765175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1619672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262778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51480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349188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60121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69482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78123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4" name="直接连接符 53"/>
          <p:cNvCxnSpPr>
            <a:stCxn id="25" idx="4"/>
            <a:endCxn id="45" idx="0"/>
          </p:cNvCxnSpPr>
          <p:nvPr/>
        </p:nvCxnSpPr>
        <p:spPr>
          <a:xfrm flipH="1">
            <a:off x="873187" y="3760509"/>
            <a:ext cx="444652" cy="753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7" idx="0"/>
            <a:endCxn id="25" idx="4"/>
          </p:cNvCxnSpPr>
          <p:nvPr/>
        </p:nvCxnSpPr>
        <p:spPr>
          <a:xfrm flipH="1" flipV="1">
            <a:off x="1317839" y="3760509"/>
            <a:ext cx="409845" cy="75335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6" idx="4"/>
            <a:endCxn id="48" idx="0"/>
          </p:cNvCxnSpPr>
          <p:nvPr/>
        </p:nvCxnSpPr>
        <p:spPr>
          <a:xfrm flipH="1">
            <a:off x="2735796" y="3769711"/>
            <a:ext cx="379124" cy="7441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6" idx="4"/>
            <a:endCxn id="50" idx="0"/>
          </p:cNvCxnSpPr>
          <p:nvPr/>
        </p:nvCxnSpPr>
        <p:spPr>
          <a:xfrm>
            <a:off x="3114920" y="3769711"/>
            <a:ext cx="484972" cy="744152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4"/>
            <a:endCxn id="49" idx="0"/>
          </p:cNvCxnSpPr>
          <p:nvPr/>
        </p:nvCxnSpPr>
        <p:spPr>
          <a:xfrm flipH="1">
            <a:off x="5256076" y="3791015"/>
            <a:ext cx="463684" cy="7228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7" idx="4"/>
            <a:endCxn id="51" idx="0"/>
          </p:cNvCxnSpPr>
          <p:nvPr/>
        </p:nvCxnSpPr>
        <p:spPr>
          <a:xfrm>
            <a:off x="5719760" y="3791015"/>
            <a:ext cx="400412" cy="722848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8" idx="4"/>
            <a:endCxn id="52" idx="0"/>
          </p:cNvCxnSpPr>
          <p:nvPr/>
        </p:nvCxnSpPr>
        <p:spPr>
          <a:xfrm flipH="1">
            <a:off x="7056276" y="3803422"/>
            <a:ext cx="414151" cy="710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28" idx="4"/>
            <a:endCxn id="53" idx="0"/>
          </p:cNvCxnSpPr>
          <p:nvPr/>
        </p:nvCxnSpPr>
        <p:spPr>
          <a:xfrm>
            <a:off x="7470427" y="3803422"/>
            <a:ext cx="449945" cy="71044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471912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1313385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2396239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椭圆 85"/>
          <p:cNvSpPr/>
          <p:nvPr/>
        </p:nvSpPr>
        <p:spPr>
          <a:xfrm>
            <a:off x="3275856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8644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5757948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66646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椭圆 89"/>
          <p:cNvSpPr/>
          <p:nvPr/>
        </p:nvSpPr>
        <p:spPr>
          <a:xfrm>
            <a:off x="7600704" y="5502398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1" name="直接连接符 90"/>
          <p:cNvCxnSpPr>
            <a:stCxn id="45" idx="4"/>
            <a:endCxn id="83" idx="0"/>
          </p:cNvCxnSpPr>
          <p:nvPr/>
        </p:nvCxnSpPr>
        <p:spPr>
          <a:xfrm flipH="1">
            <a:off x="541736" y="4729887"/>
            <a:ext cx="331451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47" idx="4"/>
            <a:endCxn id="84" idx="0"/>
          </p:cNvCxnSpPr>
          <p:nvPr/>
        </p:nvCxnSpPr>
        <p:spPr>
          <a:xfrm flipH="1">
            <a:off x="1383209" y="4729887"/>
            <a:ext cx="344475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48" idx="4"/>
            <a:endCxn id="85" idx="0"/>
          </p:cNvCxnSpPr>
          <p:nvPr/>
        </p:nvCxnSpPr>
        <p:spPr>
          <a:xfrm flipH="1">
            <a:off x="2466063" y="4729887"/>
            <a:ext cx="269733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50" idx="4"/>
            <a:endCxn id="86" idx="0"/>
          </p:cNvCxnSpPr>
          <p:nvPr/>
        </p:nvCxnSpPr>
        <p:spPr>
          <a:xfrm flipH="1">
            <a:off x="3345680" y="4729887"/>
            <a:ext cx="254212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49" idx="4"/>
            <a:endCxn id="87" idx="0"/>
          </p:cNvCxnSpPr>
          <p:nvPr/>
        </p:nvCxnSpPr>
        <p:spPr>
          <a:xfrm flipH="1">
            <a:off x="49342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51" idx="4"/>
            <a:endCxn id="88" idx="0"/>
          </p:cNvCxnSpPr>
          <p:nvPr/>
        </p:nvCxnSpPr>
        <p:spPr>
          <a:xfrm flipH="1">
            <a:off x="5827772" y="4729887"/>
            <a:ext cx="292400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52" idx="4"/>
            <a:endCxn id="89" idx="0"/>
          </p:cNvCxnSpPr>
          <p:nvPr/>
        </p:nvCxnSpPr>
        <p:spPr>
          <a:xfrm flipH="1">
            <a:off x="67344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53" idx="4"/>
            <a:endCxn id="90" idx="0"/>
          </p:cNvCxnSpPr>
          <p:nvPr/>
        </p:nvCxnSpPr>
        <p:spPr>
          <a:xfrm flipH="1">
            <a:off x="7670528" y="4729887"/>
            <a:ext cx="249844" cy="7725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899592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1" name="椭圆 120"/>
          <p:cNvSpPr/>
          <p:nvPr/>
        </p:nvSpPr>
        <p:spPr>
          <a:xfrm>
            <a:off x="1840010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2867260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3891027" y="6153196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5425033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椭圆 124"/>
          <p:cNvSpPr/>
          <p:nvPr/>
        </p:nvSpPr>
        <p:spPr>
          <a:xfrm>
            <a:off x="6318656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椭圆 125"/>
          <p:cNvSpPr/>
          <p:nvPr/>
        </p:nvSpPr>
        <p:spPr>
          <a:xfrm>
            <a:off x="7254403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椭圆 126"/>
          <p:cNvSpPr/>
          <p:nvPr/>
        </p:nvSpPr>
        <p:spPr>
          <a:xfrm>
            <a:off x="8244408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8" name="直接连接符 127"/>
          <p:cNvCxnSpPr>
            <a:stCxn id="45" idx="4"/>
            <a:endCxn id="120" idx="0"/>
          </p:cNvCxnSpPr>
          <p:nvPr/>
        </p:nvCxnSpPr>
        <p:spPr>
          <a:xfrm>
            <a:off x="873187" y="4729887"/>
            <a:ext cx="96229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47" idx="4"/>
            <a:endCxn id="121" idx="0"/>
          </p:cNvCxnSpPr>
          <p:nvPr/>
        </p:nvCxnSpPr>
        <p:spPr>
          <a:xfrm>
            <a:off x="1727684" y="4729887"/>
            <a:ext cx="182150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48" idx="4"/>
            <a:endCxn id="122" idx="0"/>
          </p:cNvCxnSpPr>
          <p:nvPr/>
        </p:nvCxnSpPr>
        <p:spPr>
          <a:xfrm>
            <a:off x="2735796" y="4729887"/>
            <a:ext cx="201288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50" idx="4"/>
            <a:endCxn id="123" idx="0"/>
          </p:cNvCxnSpPr>
          <p:nvPr/>
        </p:nvCxnSpPr>
        <p:spPr>
          <a:xfrm>
            <a:off x="3599892" y="4729887"/>
            <a:ext cx="360959" cy="1423309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49" idx="4"/>
            <a:endCxn id="124" idx="0"/>
          </p:cNvCxnSpPr>
          <p:nvPr/>
        </p:nvCxnSpPr>
        <p:spPr>
          <a:xfrm>
            <a:off x="5256076" y="4729887"/>
            <a:ext cx="238781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51" idx="4"/>
            <a:endCxn id="125" idx="0"/>
          </p:cNvCxnSpPr>
          <p:nvPr/>
        </p:nvCxnSpPr>
        <p:spPr>
          <a:xfrm>
            <a:off x="6120172" y="4729887"/>
            <a:ext cx="268308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52" idx="4"/>
            <a:endCxn id="126" idx="0"/>
          </p:cNvCxnSpPr>
          <p:nvPr/>
        </p:nvCxnSpPr>
        <p:spPr>
          <a:xfrm>
            <a:off x="7056276" y="4729887"/>
            <a:ext cx="267951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9" name="直接连接符 148"/>
          <p:cNvCxnSpPr>
            <a:stCxn id="53" idx="4"/>
            <a:endCxn id="127" idx="0"/>
          </p:cNvCxnSpPr>
          <p:nvPr/>
        </p:nvCxnSpPr>
        <p:spPr>
          <a:xfrm>
            <a:off x="7920372" y="4729887"/>
            <a:ext cx="393860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1493953" y="280639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142142" y="2060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755981" y="376971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406139" y="478154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1285290" y="4797736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2291977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3186928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4796616" y="479579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5654669" y="4784914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605713" y="47794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7447278" y="4775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5943284" y="276055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2669722" y="378570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5232624" y="379060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6948264" y="377630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497419" y="376530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2651433" y="2813347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5215520" y="2060848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3282979" y="374389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5879462" y="3783855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7604771" y="378385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882752" y="507908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1775491" y="5077413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2802682" y="510095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3758898" y="5116142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5309537" y="510353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6194624" y="5116141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7130837" y="512871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8094878" y="513302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24896" y="5771469"/>
            <a:ext cx="61747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-2,-2</a:t>
            </a:r>
            <a:endParaRPr lang="zh-CN" altLang="en-US" b="1" dirty="0"/>
          </a:p>
        </p:txBody>
      </p:sp>
      <p:sp>
        <p:nvSpPr>
          <p:cNvPr id="188" name="文本框 187"/>
          <p:cNvSpPr txBox="1"/>
          <p:nvPr/>
        </p:nvSpPr>
        <p:spPr>
          <a:xfrm>
            <a:off x="1043608" y="5764285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-1,-11</a:t>
            </a:r>
            <a:endParaRPr lang="zh-CN" altLang="en-US" b="1" dirty="0"/>
          </a:p>
        </p:txBody>
      </p:sp>
      <p:sp>
        <p:nvSpPr>
          <p:cNvPr id="189" name="文本框 188"/>
          <p:cNvSpPr txBox="1"/>
          <p:nvPr/>
        </p:nvSpPr>
        <p:spPr>
          <a:xfrm>
            <a:off x="2103522" y="5761802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-11,-1</a:t>
            </a:r>
            <a:endParaRPr lang="zh-CN" altLang="en-US" b="1" dirty="0"/>
          </a:p>
        </p:txBody>
      </p:sp>
      <p:sp>
        <p:nvSpPr>
          <p:cNvPr id="190" name="文本框 189"/>
          <p:cNvSpPr txBox="1"/>
          <p:nvPr/>
        </p:nvSpPr>
        <p:spPr>
          <a:xfrm>
            <a:off x="3010284" y="5749030"/>
            <a:ext cx="85311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  <p:sp>
        <p:nvSpPr>
          <p:cNvPr id="191" name="文本框 190"/>
          <p:cNvSpPr txBox="1"/>
          <p:nvPr/>
        </p:nvSpPr>
        <p:spPr>
          <a:xfrm>
            <a:off x="4575941" y="5759319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-1,-11</a:t>
            </a:r>
            <a:endParaRPr lang="zh-CN" altLang="en-US" b="1" dirty="0"/>
          </a:p>
        </p:txBody>
      </p:sp>
      <p:sp>
        <p:nvSpPr>
          <p:cNvPr id="193" name="文本框 192"/>
          <p:cNvSpPr txBox="1"/>
          <p:nvPr/>
        </p:nvSpPr>
        <p:spPr>
          <a:xfrm>
            <a:off x="5598665" y="5747865"/>
            <a:ext cx="66556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0,-20</a:t>
            </a:r>
            <a:endParaRPr lang="zh-CN" altLang="en-US" b="1" dirty="0"/>
          </a:p>
        </p:txBody>
      </p:sp>
      <p:sp>
        <p:nvSpPr>
          <p:cNvPr id="194" name="文本框 193"/>
          <p:cNvSpPr txBox="1"/>
          <p:nvPr/>
        </p:nvSpPr>
        <p:spPr>
          <a:xfrm>
            <a:off x="6525265" y="5759199"/>
            <a:ext cx="61908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-6,-6</a:t>
            </a:r>
            <a:endParaRPr lang="zh-CN" altLang="en-US" b="1" dirty="0"/>
          </a:p>
        </p:txBody>
      </p:sp>
      <p:sp>
        <p:nvSpPr>
          <p:cNvPr id="195" name="文本框 194"/>
          <p:cNvSpPr txBox="1"/>
          <p:nvPr/>
        </p:nvSpPr>
        <p:spPr>
          <a:xfrm>
            <a:off x="6895079" y="277186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437407" y="5742087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-5,-15</a:t>
            </a:r>
            <a:endParaRPr lang="zh-CN" altLang="en-US" b="1" dirty="0"/>
          </a:p>
        </p:txBody>
      </p:sp>
      <p:sp>
        <p:nvSpPr>
          <p:cNvPr id="197" name="文本框 196"/>
          <p:cNvSpPr txBox="1"/>
          <p:nvPr/>
        </p:nvSpPr>
        <p:spPr>
          <a:xfrm>
            <a:off x="623169" y="6406151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-11,-1</a:t>
            </a:r>
            <a:endParaRPr lang="zh-CN" altLang="en-US" b="1" dirty="0"/>
          </a:p>
        </p:txBody>
      </p:sp>
      <p:sp>
        <p:nvSpPr>
          <p:cNvPr id="198" name="文本框 197"/>
          <p:cNvSpPr txBox="1"/>
          <p:nvPr/>
        </p:nvSpPr>
        <p:spPr>
          <a:xfrm>
            <a:off x="1561338" y="6399116"/>
            <a:ext cx="61908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-6,-6</a:t>
            </a:r>
            <a:endParaRPr lang="zh-CN" altLang="en-US" b="1" dirty="0"/>
          </a:p>
        </p:txBody>
      </p:sp>
      <p:sp>
        <p:nvSpPr>
          <p:cNvPr id="199" name="文本框 198"/>
          <p:cNvSpPr txBox="1"/>
          <p:nvPr/>
        </p:nvSpPr>
        <p:spPr>
          <a:xfrm>
            <a:off x="2627784" y="6389449"/>
            <a:ext cx="66556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-20,0</a:t>
            </a:r>
            <a:endParaRPr lang="zh-CN" altLang="en-US" b="1" dirty="0"/>
          </a:p>
        </p:txBody>
      </p:sp>
      <p:sp>
        <p:nvSpPr>
          <p:cNvPr id="200" name="文本框 199"/>
          <p:cNvSpPr txBox="1"/>
          <p:nvPr/>
        </p:nvSpPr>
        <p:spPr>
          <a:xfrm>
            <a:off x="3631268" y="6409568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-15,-5</a:t>
            </a:r>
            <a:endParaRPr lang="zh-CN" altLang="en-US" b="1" dirty="0"/>
          </a:p>
        </p:txBody>
      </p:sp>
      <p:sp>
        <p:nvSpPr>
          <p:cNvPr id="201" name="文本框 200"/>
          <p:cNvSpPr txBox="1"/>
          <p:nvPr/>
        </p:nvSpPr>
        <p:spPr>
          <a:xfrm>
            <a:off x="5095150" y="6389449"/>
            <a:ext cx="85311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  <p:sp>
        <p:nvSpPr>
          <p:cNvPr id="202" name="文本框 201"/>
          <p:cNvSpPr txBox="1"/>
          <p:nvPr/>
        </p:nvSpPr>
        <p:spPr>
          <a:xfrm>
            <a:off x="6031744" y="6394098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-5,-15</a:t>
            </a:r>
            <a:endParaRPr lang="zh-CN" altLang="en-US" b="1" dirty="0"/>
          </a:p>
        </p:txBody>
      </p:sp>
      <p:sp>
        <p:nvSpPr>
          <p:cNvPr id="203" name="文本框 202"/>
          <p:cNvSpPr txBox="1"/>
          <p:nvPr/>
        </p:nvSpPr>
        <p:spPr>
          <a:xfrm>
            <a:off x="7013969" y="6399116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-15,-5</a:t>
            </a:r>
            <a:endParaRPr lang="zh-CN" altLang="en-US" b="1" dirty="0"/>
          </a:p>
        </p:txBody>
      </p:sp>
      <p:sp>
        <p:nvSpPr>
          <p:cNvPr id="204" name="文本框 203"/>
          <p:cNvSpPr txBox="1"/>
          <p:nvPr/>
        </p:nvSpPr>
        <p:spPr>
          <a:xfrm>
            <a:off x="7999303" y="6399116"/>
            <a:ext cx="85311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86512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3"/>
          <p:cNvSpPr txBox="1"/>
          <p:nvPr/>
        </p:nvSpPr>
        <p:spPr>
          <a:xfrm>
            <a:off x="539552" y="1784841"/>
            <a:ext cx="1728192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逆向推理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71588" y="2181736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09461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209827" y="3544485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3006908" y="3553687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611748" y="3574991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7362415" y="3587398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6475844" y="2628959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0" name="直接连接符 9"/>
          <p:cNvCxnSpPr>
            <a:stCxn id="7" idx="2"/>
            <a:endCxn id="19" idx="7"/>
          </p:cNvCxnSpPr>
          <p:nvPr/>
        </p:nvCxnSpPr>
        <p:spPr>
          <a:xfrm flipH="1">
            <a:off x="2279002" y="2289748"/>
            <a:ext cx="1892586" cy="370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7" idx="6"/>
            <a:endCxn id="29" idx="1"/>
          </p:cNvCxnSpPr>
          <p:nvPr/>
        </p:nvCxnSpPr>
        <p:spPr>
          <a:xfrm>
            <a:off x="4387612" y="2289748"/>
            <a:ext cx="2119868" cy="3708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9" idx="3"/>
            <a:endCxn id="25" idx="7"/>
          </p:cNvCxnSpPr>
          <p:nvPr/>
        </p:nvCxnSpPr>
        <p:spPr>
          <a:xfrm flipH="1">
            <a:off x="1394215" y="2813347"/>
            <a:ext cx="732035" cy="7627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6" idx="1"/>
            <a:endCxn id="19" idx="5"/>
          </p:cNvCxnSpPr>
          <p:nvPr/>
        </p:nvCxnSpPr>
        <p:spPr>
          <a:xfrm flipH="1" flipV="1">
            <a:off x="2279002" y="2813347"/>
            <a:ext cx="759542" cy="771976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7" idx="7"/>
            <a:endCxn id="29" idx="3"/>
          </p:cNvCxnSpPr>
          <p:nvPr/>
        </p:nvCxnSpPr>
        <p:spPr>
          <a:xfrm flipV="1">
            <a:off x="5796136" y="2813347"/>
            <a:ext cx="711344" cy="7932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9" idx="5"/>
            <a:endCxn id="28" idx="1"/>
          </p:cNvCxnSpPr>
          <p:nvPr/>
        </p:nvCxnSpPr>
        <p:spPr>
          <a:xfrm>
            <a:off x="6660232" y="2813347"/>
            <a:ext cx="733819" cy="80568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765175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1619672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262778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51480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349188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60121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6948264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7812360" y="4513863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4" name="直接连接符 53"/>
          <p:cNvCxnSpPr>
            <a:stCxn id="25" idx="4"/>
            <a:endCxn id="45" idx="0"/>
          </p:cNvCxnSpPr>
          <p:nvPr/>
        </p:nvCxnSpPr>
        <p:spPr>
          <a:xfrm flipH="1">
            <a:off x="873187" y="3760509"/>
            <a:ext cx="444652" cy="753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7" idx="0"/>
            <a:endCxn id="25" idx="4"/>
          </p:cNvCxnSpPr>
          <p:nvPr/>
        </p:nvCxnSpPr>
        <p:spPr>
          <a:xfrm flipH="1" flipV="1">
            <a:off x="1317839" y="3760509"/>
            <a:ext cx="409845" cy="75335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6" idx="4"/>
            <a:endCxn id="48" idx="0"/>
          </p:cNvCxnSpPr>
          <p:nvPr/>
        </p:nvCxnSpPr>
        <p:spPr>
          <a:xfrm flipH="1">
            <a:off x="2735796" y="3769711"/>
            <a:ext cx="379124" cy="7441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6" idx="4"/>
            <a:endCxn id="50" idx="0"/>
          </p:cNvCxnSpPr>
          <p:nvPr/>
        </p:nvCxnSpPr>
        <p:spPr>
          <a:xfrm>
            <a:off x="3114920" y="3769711"/>
            <a:ext cx="484972" cy="744152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4"/>
            <a:endCxn id="49" idx="0"/>
          </p:cNvCxnSpPr>
          <p:nvPr/>
        </p:nvCxnSpPr>
        <p:spPr>
          <a:xfrm flipH="1">
            <a:off x="5256076" y="3791015"/>
            <a:ext cx="463684" cy="7228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7" idx="4"/>
            <a:endCxn id="51" idx="0"/>
          </p:cNvCxnSpPr>
          <p:nvPr/>
        </p:nvCxnSpPr>
        <p:spPr>
          <a:xfrm>
            <a:off x="5719760" y="3791015"/>
            <a:ext cx="400412" cy="722848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8" idx="4"/>
            <a:endCxn id="52" idx="0"/>
          </p:cNvCxnSpPr>
          <p:nvPr/>
        </p:nvCxnSpPr>
        <p:spPr>
          <a:xfrm flipH="1">
            <a:off x="7056276" y="3803422"/>
            <a:ext cx="414151" cy="710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28" idx="4"/>
            <a:endCxn id="53" idx="0"/>
          </p:cNvCxnSpPr>
          <p:nvPr/>
        </p:nvCxnSpPr>
        <p:spPr>
          <a:xfrm>
            <a:off x="7470427" y="3803422"/>
            <a:ext cx="449945" cy="71044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471912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1313385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2396239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椭圆 85"/>
          <p:cNvSpPr/>
          <p:nvPr/>
        </p:nvSpPr>
        <p:spPr>
          <a:xfrm>
            <a:off x="3275856" y="552475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8644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5757948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6664600" y="5503487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椭圆 89"/>
          <p:cNvSpPr/>
          <p:nvPr/>
        </p:nvSpPr>
        <p:spPr>
          <a:xfrm>
            <a:off x="7600704" y="5502398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1" name="直接连接符 90"/>
          <p:cNvCxnSpPr>
            <a:stCxn id="45" idx="4"/>
            <a:endCxn id="83" idx="0"/>
          </p:cNvCxnSpPr>
          <p:nvPr/>
        </p:nvCxnSpPr>
        <p:spPr>
          <a:xfrm flipH="1">
            <a:off x="541736" y="4729887"/>
            <a:ext cx="331451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47" idx="4"/>
            <a:endCxn id="84" idx="0"/>
          </p:cNvCxnSpPr>
          <p:nvPr/>
        </p:nvCxnSpPr>
        <p:spPr>
          <a:xfrm flipH="1">
            <a:off x="1383209" y="4729887"/>
            <a:ext cx="344475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48" idx="4"/>
            <a:endCxn id="85" idx="0"/>
          </p:cNvCxnSpPr>
          <p:nvPr/>
        </p:nvCxnSpPr>
        <p:spPr>
          <a:xfrm flipH="1">
            <a:off x="2466063" y="4729887"/>
            <a:ext cx="269733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50" idx="4"/>
            <a:endCxn id="86" idx="0"/>
          </p:cNvCxnSpPr>
          <p:nvPr/>
        </p:nvCxnSpPr>
        <p:spPr>
          <a:xfrm flipH="1">
            <a:off x="3345680" y="4729887"/>
            <a:ext cx="254212" cy="7948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49" idx="4"/>
            <a:endCxn id="87" idx="0"/>
          </p:cNvCxnSpPr>
          <p:nvPr/>
        </p:nvCxnSpPr>
        <p:spPr>
          <a:xfrm flipH="1">
            <a:off x="49342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51" idx="4"/>
            <a:endCxn id="88" idx="0"/>
          </p:cNvCxnSpPr>
          <p:nvPr/>
        </p:nvCxnSpPr>
        <p:spPr>
          <a:xfrm flipH="1">
            <a:off x="5827772" y="4729887"/>
            <a:ext cx="292400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52" idx="4"/>
            <a:endCxn id="89" idx="0"/>
          </p:cNvCxnSpPr>
          <p:nvPr/>
        </p:nvCxnSpPr>
        <p:spPr>
          <a:xfrm flipH="1">
            <a:off x="6734424" y="4729887"/>
            <a:ext cx="321852" cy="77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53" idx="4"/>
            <a:endCxn id="90" idx="0"/>
          </p:cNvCxnSpPr>
          <p:nvPr/>
        </p:nvCxnSpPr>
        <p:spPr>
          <a:xfrm flipH="1">
            <a:off x="7670528" y="4729887"/>
            <a:ext cx="249844" cy="7725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899592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1" name="椭圆 120"/>
          <p:cNvSpPr/>
          <p:nvPr/>
        </p:nvSpPr>
        <p:spPr>
          <a:xfrm>
            <a:off x="1840010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2867260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3891027" y="6153196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5425033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椭圆 124"/>
          <p:cNvSpPr/>
          <p:nvPr/>
        </p:nvSpPr>
        <p:spPr>
          <a:xfrm>
            <a:off x="6318656" y="6149720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椭圆 125"/>
          <p:cNvSpPr/>
          <p:nvPr/>
        </p:nvSpPr>
        <p:spPr>
          <a:xfrm>
            <a:off x="7254403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椭圆 126"/>
          <p:cNvSpPr/>
          <p:nvPr/>
        </p:nvSpPr>
        <p:spPr>
          <a:xfrm>
            <a:off x="8244408" y="6140801"/>
            <a:ext cx="139648" cy="158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8" name="直接连接符 127"/>
          <p:cNvCxnSpPr>
            <a:stCxn id="45" idx="4"/>
            <a:endCxn id="120" idx="0"/>
          </p:cNvCxnSpPr>
          <p:nvPr/>
        </p:nvCxnSpPr>
        <p:spPr>
          <a:xfrm>
            <a:off x="873187" y="4729887"/>
            <a:ext cx="96229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47" idx="4"/>
            <a:endCxn id="121" idx="0"/>
          </p:cNvCxnSpPr>
          <p:nvPr/>
        </p:nvCxnSpPr>
        <p:spPr>
          <a:xfrm>
            <a:off x="1727684" y="4729887"/>
            <a:ext cx="182150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48" idx="4"/>
            <a:endCxn id="122" idx="0"/>
          </p:cNvCxnSpPr>
          <p:nvPr/>
        </p:nvCxnSpPr>
        <p:spPr>
          <a:xfrm>
            <a:off x="2735796" y="4729887"/>
            <a:ext cx="201288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50" idx="4"/>
            <a:endCxn id="123" idx="0"/>
          </p:cNvCxnSpPr>
          <p:nvPr/>
        </p:nvCxnSpPr>
        <p:spPr>
          <a:xfrm>
            <a:off x="3599892" y="4729887"/>
            <a:ext cx="360959" cy="1423309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49" idx="4"/>
            <a:endCxn id="124" idx="0"/>
          </p:cNvCxnSpPr>
          <p:nvPr/>
        </p:nvCxnSpPr>
        <p:spPr>
          <a:xfrm>
            <a:off x="5256076" y="4729887"/>
            <a:ext cx="238781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51" idx="4"/>
            <a:endCxn id="125" idx="0"/>
          </p:cNvCxnSpPr>
          <p:nvPr/>
        </p:nvCxnSpPr>
        <p:spPr>
          <a:xfrm>
            <a:off x="6120172" y="4729887"/>
            <a:ext cx="268308" cy="141983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52" idx="4"/>
            <a:endCxn id="126" idx="0"/>
          </p:cNvCxnSpPr>
          <p:nvPr/>
        </p:nvCxnSpPr>
        <p:spPr>
          <a:xfrm>
            <a:off x="7056276" y="4729887"/>
            <a:ext cx="267951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9" name="直接连接符 148"/>
          <p:cNvCxnSpPr>
            <a:stCxn id="53" idx="4"/>
            <a:endCxn id="127" idx="0"/>
          </p:cNvCxnSpPr>
          <p:nvPr/>
        </p:nvCxnSpPr>
        <p:spPr>
          <a:xfrm>
            <a:off x="7920372" y="4729887"/>
            <a:ext cx="393860" cy="141091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1493953" y="280639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142142" y="2060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755981" y="376971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406139" y="478154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1285290" y="4797736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2291977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3186928" y="48221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4796616" y="479579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5654669" y="4784914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605713" y="477947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7447278" y="477522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5943284" y="276055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2669722" y="378570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5232624" y="379060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6948264" y="377630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C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497419" y="376530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2651433" y="2813347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5218223" y="2060848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3282979" y="374389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5879462" y="3783855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7604771" y="378385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882752" y="507908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1775491" y="5077413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2802682" y="510095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3758898" y="5116142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5309537" y="510353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6194624" y="5116141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7130837" y="5128714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8094878" y="5133020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24896" y="5771469"/>
            <a:ext cx="61747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-2,-2</a:t>
            </a:r>
            <a:endParaRPr lang="zh-CN" altLang="en-US" b="1" dirty="0"/>
          </a:p>
        </p:txBody>
      </p:sp>
      <p:sp>
        <p:nvSpPr>
          <p:cNvPr id="188" name="文本框 187"/>
          <p:cNvSpPr txBox="1"/>
          <p:nvPr/>
        </p:nvSpPr>
        <p:spPr>
          <a:xfrm>
            <a:off x="1043608" y="5764285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-1,-11</a:t>
            </a:r>
            <a:endParaRPr lang="zh-CN" altLang="en-US" b="1" dirty="0"/>
          </a:p>
        </p:txBody>
      </p:sp>
      <p:sp>
        <p:nvSpPr>
          <p:cNvPr id="189" name="文本框 188"/>
          <p:cNvSpPr txBox="1"/>
          <p:nvPr/>
        </p:nvSpPr>
        <p:spPr>
          <a:xfrm>
            <a:off x="2103522" y="5761802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-11,-1</a:t>
            </a:r>
            <a:endParaRPr lang="zh-CN" altLang="en-US" b="1" dirty="0"/>
          </a:p>
        </p:txBody>
      </p:sp>
      <p:sp>
        <p:nvSpPr>
          <p:cNvPr id="190" name="文本框 189"/>
          <p:cNvSpPr txBox="1"/>
          <p:nvPr/>
        </p:nvSpPr>
        <p:spPr>
          <a:xfrm>
            <a:off x="3010284" y="5749030"/>
            <a:ext cx="85311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  <p:sp>
        <p:nvSpPr>
          <p:cNvPr id="191" name="文本框 190"/>
          <p:cNvSpPr txBox="1"/>
          <p:nvPr/>
        </p:nvSpPr>
        <p:spPr>
          <a:xfrm>
            <a:off x="4575941" y="5759319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-1,-11</a:t>
            </a:r>
            <a:endParaRPr lang="zh-CN" altLang="en-US" b="1" dirty="0"/>
          </a:p>
        </p:txBody>
      </p:sp>
      <p:sp>
        <p:nvSpPr>
          <p:cNvPr id="193" name="文本框 192"/>
          <p:cNvSpPr txBox="1"/>
          <p:nvPr/>
        </p:nvSpPr>
        <p:spPr>
          <a:xfrm>
            <a:off x="5598665" y="5747865"/>
            <a:ext cx="66556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0,-20</a:t>
            </a:r>
            <a:endParaRPr lang="zh-CN" altLang="en-US" b="1" dirty="0"/>
          </a:p>
        </p:txBody>
      </p:sp>
      <p:sp>
        <p:nvSpPr>
          <p:cNvPr id="194" name="文本框 193"/>
          <p:cNvSpPr txBox="1"/>
          <p:nvPr/>
        </p:nvSpPr>
        <p:spPr>
          <a:xfrm>
            <a:off x="6525265" y="5759199"/>
            <a:ext cx="61908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-6,-6</a:t>
            </a:r>
            <a:endParaRPr lang="zh-CN" altLang="en-US" b="1" dirty="0"/>
          </a:p>
        </p:txBody>
      </p:sp>
      <p:sp>
        <p:nvSpPr>
          <p:cNvPr id="195" name="文本框 194"/>
          <p:cNvSpPr txBox="1"/>
          <p:nvPr/>
        </p:nvSpPr>
        <p:spPr>
          <a:xfrm>
            <a:off x="6895079" y="2771869"/>
            <a:ext cx="34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5050"/>
                </a:solidFill>
              </a:rPr>
              <a:t>D</a:t>
            </a:r>
            <a:endParaRPr lang="zh-CN" altLang="en-US" sz="2400" b="1" dirty="0">
              <a:solidFill>
                <a:srgbClr val="FF5050"/>
              </a:solidFill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437407" y="5742087"/>
            <a:ext cx="7360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-5,-15</a:t>
            </a:r>
            <a:endParaRPr lang="zh-CN" altLang="en-US" b="1" dirty="0"/>
          </a:p>
        </p:txBody>
      </p:sp>
      <p:sp>
        <p:nvSpPr>
          <p:cNvPr id="197" name="文本框 196"/>
          <p:cNvSpPr txBox="1"/>
          <p:nvPr/>
        </p:nvSpPr>
        <p:spPr>
          <a:xfrm>
            <a:off x="623169" y="6406151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-11,-1</a:t>
            </a:r>
            <a:endParaRPr lang="zh-CN" altLang="en-US" b="1" dirty="0"/>
          </a:p>
        </p:txBody>
      </p:sp>
      <p:sp>
        <p:nvSpPr>
          <p:cNvPr id="198" name="文本框 197"/>
          <p:cNvSpPr txBox="1"/>
          <p:nvPr/>
        </p:nvSpPr>
        <p:spPr>
          <a:xfrm>
            <a:off x="1561338" y="6399116"/>
            <a:ext cx="61908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-6,-6</a:t>
            </a:r>
            <a:endParaRPr lang="zh-CN" altLang="en-US" b="1" dirty="0"/>
          </a:p>
        </p:txBody>
      </p:sp>
      <p:sp>
        <p:nvSpPr>
          <p:cNvPr id="199" name="文本框 198"/>
          <p:cNvSpPr txBox="1"/>
          <p:nvPr/>
        </p:nvSpPr>
        <p:spPr>
          <a:xfrm>
            <a:off x="2627784" y="6389449"/>
            <a:ext cx="66556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-20,0</a:t>
            </a:r>
            <a:endParaRPr lang="zh-CN" altLang="en-US" b="1" dirty="0"/>
          </a:p>
        </p:txBody>
      </p:sp>
      <p:sp>
        <p:nvSpPr>
          <p:cNvPr id="200" name="文本框 199"/>
          <p:cNvSpPr txBox="1"/>
          <p:nvPr/>
        </p:nvSpPr>
        <p:spPr>
          <a:xfrm>
            <a:off x="3631268" y="6409568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-15,-5</a:t>
            </a:r>
            <a:endParaRPr lang="zh-CN" altLang="en-US" b="1" dirty="0"/>
          </a:p>
        </p:txBody>
      </p:sp>
      <p:sp>
        <p:nvSpPr>
          <p:cNvPr id="201" name="文本框 200"/>
          <p:cNvSpPr txBox="1"/>
          <p:nvPr/>
        </p:nvSpPr>
        <p:spPr>
          <a:xfrm>
            <a:off x="5095150" y="6389449"/>
            <a:ext cx="85311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  <p:sp>
        <p:nvSpPr>
          <p:cNvPr id="202" name="文本框 201"/>
          <p:cNvSpPr txBox="1"/>
          <p:nvPr/>
        </p:nvSpPr>
        <p:spPr>
          <a:xfrm>
            <a:off x="6031744" y="6394098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-5,-15</a:t>
            </a:r>
            <a:endParaRPr lang="zh-CN" altLang="en-US" b="1" dirty="0"/>
          </a:p>
        </p:txBody>
      </p:sp>
      <p:sp>
        <p:nvSpPr>
          <p:cNvPr id="203" name="文本框 202"/>
          <p:cNvSpPr txBox="1"/>
          <p:nvPr/>
        </p:nvSpPr>
        <p:spPr>
          <a:xfrm>
            <a:off x="7013969" y="6399116"/>
            <a:ext cx="736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-15,-5</a:t>
            </a:r>
            <a:endParaRPr lang="zh-CN" altLang="en-US" b="1" dirty="0"/>
          </a:p>
        </p:txBody>
      </p:sp>
      <p:sp>
        <p:nvSpPr>
          <p:cNvPr id="204" name="文本框 203"/>
          <p:cNvSpPr txBox="1"/>
          <p:nvPr/>
        </p:nvSpPr>
        <p:spPr>
          <a:xfrm>
            <a:off x="7999303" y="6399116"/>
            <a:ext cx="85311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/>
              <a:t>-10,-10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55706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3"/>
          <p:cNvSpPr txBox="1"/>
          <p:nvPr/>
        </p:nvSpPr>
        <p:spPr>
          <a:xfrm>
            <a:off x="539552" y="1784841"/>
            <a:ext cx="1728192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逆向推理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83768" y="5661248"/>
            <a:ext cx="395492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假设此博弈重复次数为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778732"/>
              </p:ext>
            </p:extLst>
          </p:nvPr>
        </p:nvGraphicFramePr>
        <p:xfrm>
          <a:off x="3054322" y="3212976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-10,</a:t>
                      </a:r>
                      <a:r>
                        <a:rPr lang="en-US" altLang="zh-CN" sz="3200" b="1" baseline="0" dirty="0"/>
                        <a:t> 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0,-10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-5,</a:t>
                      </a:r>
                      <a:r>
                        <a:rPr lang="en-US" altLang="zh-CN" sz="3200" b="1" baseline="0" dirty="0"/>
                        <a:t> -5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7" name="文本框 3"/>
          <p:cNvSpPr txBox="1"/>
          <p:nvPr/>
        </p:nvSpPr>
        <p:spPr>
          <a:xfrm>
            <a:off x="1869872" y="4293096"/>
            <a:ext cx="116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4824108" y="2654484"/>
            <a:ext cx="1106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53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539552" y="1628800"/>
            <a:ext cx="4392488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39552" y="2051266"/>
            <a:ext cx="341632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最后一次博弈结果？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9552" y="3356992"/>
            <a:ext cx="3656770" cy="10310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策略组（</a:t>
            </a:r>
            <a:r>
              <a:rPr lang="en-US" altLang="zh-CN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双方收益分别为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-5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-5</a:t>
            </a:r>
          </a:p>
        </p:txBody>
      </p:sp>
      <p:sp>
        <p:nvSpPr>
          <p:cNvPr id="7" name="下箭头 6"/>
          <p:cNvSpPr/>
          <p:nvPr/>
        </p:nvSpPr>
        <p:spPr>
          <a:xfrm>
            <a:off x="1619672" y="2837158"/>
            <a:ext cx="936104" cy="317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1619672" y="4653136"/>
            <a:ext cx="936104" cy="317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552" y="5254106"/>
            <a:ext cx="3744416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前一次博弈收益按照最后一次博弈结果进行修正，不断重复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46516"/>
              </p:ext>
            </p:extLst>
          </p:nvPr>
        </p:nvGraphicFramePr>
        <p:xfrm>
          <a:off x="5508104" y="1753586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-10,</a:t>
                      </a:r>
                      <a:r>
                        <a:rPr lang="en-US" altLang="zh-CN" sz="3200" b="1" baseline="0" dirty="0"/>
                        <a:t> 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0,-10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-5,</a:t>
                      </a:r>
                      <a:r>
                        <a:rPr lang="en-US" altLang="zh-CN" sz="3200" b="1" baseline="0" dirty="0"/>
                        <a:t> -5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22" name="文本框 3"/>
          <p:cNvSpPr txBox="1"/>
          <p:nvPr/>
        </p:nvSpPr>
        <p:spPr>
          <a:xfrm>
            <a:off x="4323654" y="2833706"/>
            <a:ext cx="116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7277890" y="1195094"/>
            <a:ext cx="1106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515293"/>
              </p:ext>
            </p:extLst>
          </p:nvPr>
        </p:nvGraphicFramePr>
        <p:xfrm>
          <a:off x="5436096" y="4653136"/>
          <a:ext cx="3600400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-6,-6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-15,</a:t>
                      </a:r>
                      <a:r>
                        <a:rPr lang="en-US" altLang="zh-CN" sz="3200" b="1" baseline="0" dirty="0"/>
                        <a:t>-5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-5,-15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-10,</a:t>
                      </a:r>
                      <a:r>
                        <a:rPr lang="en-US" altLang="zh-CN" sz="3200" b="1" baseline="0" dirty="0"/>
                        <a:t>-10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25" name="文本框 3"/>
          <p:cNvSpPr txBox="1"/>
          <p:nvPr/>
        </p:nvSpPr>
        <p:spPr>
          <a:xfrm>
            <a:off x="4323654" y="5808532"/>
            <a:ext cx="116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3"/>
          <p:cNvSpPr txBox="1"/>
          <p:nvPr/>
        </p:nvSpPr>
        <p:spPr>
          <a:xfrm>
            <a:off x="7277890" y="4077072"/>
            <a:ext cx="1106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3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18" grpId="0" animBg="1"/>
      <p:bldP spid="19" grpId="0" animBg="1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3"/>
          <p:cNvSpPr txBox="1"/>
          <p:nvPr/>
        </p:nvSpPr>
        <p:spPr>
          <a:xfrm>
            <a:off x="337685" y="5211395"/>
            <a:ext cx="8648129" cy="1277273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阶段博弈重复次数有限，因此最后一轮博弈相当于单轮博弈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当双方都知道最后一轮结果时，上一轮博弈同样相当于单轮博弈；如此重复。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925929"/>
              </p:ext>
            </p:extLst>
          </p:nvPr>
        </p:nvGraphicFramePr>
        <p:xfrm>
          <a:off x="5292080" y="2867181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-10,</a:t>
                      </a:r>
                      <a:r>
                        <a:rPr lang="en-US" altLang="zh-CN" sz="3200" b="1" baseline="0" dirty="0"/>
                        <a:t> 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0,-10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-5,</a:t>
                      </a:r>
                      <a:r>
                        <a:rPr lang="en-US" altLang="zh-CN" sz="3200" b="1" baseline="0" dirty="0"/>
                        <a:t> -5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6" name="文本框 3"/>
          <p:cNvSpPr txBox="1"/>
          <p:nvPr/>
        </p:nvSpPr>
        <p:spPr>
          <a:xfrm>
            <a:off x="4107630" y="3947301"/>
            <a:ext cx="116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7061866" y="2308689"/>
            <a:ext cx="1106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0664" y="1892145"/>
            <a:ext cx="5032147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阶段博弈重复次数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有限且已知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30" y="2685773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35" y="2846481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14" y="3007189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38" y="3275452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3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多人博弈</a:t>
            </a:r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</a:rPr>
              <a:t>公共物品博弈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公共物品博弈 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Public Goods Game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7" y="4098747"/>
            <a:ext cx="4350933" cy="270176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089" y="4098747"/>
            <a:ext cx="4201148" cy="2618435"/>
          </a:xfrm>
          <a:prstGeom prst="rect">
            <a:avLst/>
          </a:prstGeom>
        </p:spPr>
      </p:pic>
      <p:sp>
        <p:nvSpPr>
          <p:cNvPr id="44" name="任意多边形 43"/>
          <p:cNvSpPr/>
          <p:nvPr/>
        </p:nvSpPr>
        <p:spPr>
          <a:xfrm>
            <a:off x="3719141" y="6021288"/>
            <a:ext cx="648072" cy="648072"/>
          </a:xfrm>
          <a:custGeom>
            <a:avLst/>
            <a:gdLst>
              <a:gd name="connsiteX0" fmla="*/ 1600200 w 3200400"/>
              <a:gd name="connsiteY0" fmla="*/ 0 h 2838450"/>
              <a:gd name="connsiteX1" fmla="*/ 3200400 w 3200400"/>
              <a:gd name="connsiteY1" fmla="*/ 1600200 h 2838450"/>
              <a:gd name="connsiteX2" fmla="*/ 2618076 w 3200400"/>
              <a:gd name="connsiteY2" fmla="*/ 2834992 h 2838450"/>
              <a:gd name="connsiteX3" fmla="*/ 2613452 w 3200400"/>
              <a:gd name="connsiteY3" fmla="*/ 2838450 h 2838450"/>
              <a:gd name="connsiteX4" fmla="*/ 586949 w 3200400"/>
              <a:gd name="connsiteY4" fmla="*/ 2838450 h 2838450"/>
              <a:gd name="connsiteX5" fmla="*/ 582325 w 3200400"/>
              <a:gd name="connsiteY5" fmla="*/ 2834992 h 2838450"/>
              <a:gd name="connsiteX6" fmla="*/ 0 w 3200400"/>
              <a:gd name="connsiteY6" fmla="*/ 1600200 h 2838450"/>
              <a:gd name="connsiteX7" fmla="*/ 1600200 w 3200400"/>
              <a:gd name="connsiteY7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00400" h="283845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097319"/>
                  <a:pt x="2973716" y="2541492"/>
                  <a:pt x="2618076" y="2834992"/>
                </a:cubicBezTo>
                <a:lnTo>
                  <a:pt x="2613452" y="2838450"/>
                </a:lnTo>
                <a:lnTo>
                  <a:pt x="586949" y="2838450"/>
                </a:lnTo>
                <a:lnTo>
                  <a:pt x="582325" y="2834992"/>
                </a:lnTo>
                <a:cubicBezTo>
                  <a:pt x="226685" y="2541492"/>
                  <a:pt x="0" y="2097319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b="1" dirty="0">
                <a:latin typeface="Bell MT" panose="02020503060305020303" pitchFamily="18" charset="0"/>
                <a:ea typeface="华文隶书" panose="02010800040101010101" pitchFamily="2" charset="-122"/>
              </a:rPr>
              <a:t>3</a:t>
            </a:r>
            <a:endParaRPr lang="zh-CN" altLang="en-US" sz="6600" b="1" dirty="0">
              <a:latin typeface="Bell MT" panose="02020503060305020303" pitchFamily="18" charset="0"/>
              <a:ea typeface="华文隶书" panose="02010800040101010101" pitchFamily="2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8100392" y="5949280"/>
            <a:ext cx="648072" cy="648072"/>
          </a:xfrm>
          <a:custGeom>
            <a:avLst/>
            <a:gdLst>
              <a:gd name="connsiteX0" fmla="*/ 1600200 w 3200400"/>
              <a:gd name="connsiteY0" fmla="*/ 0 h 2838450"/>
              <a:gd name="connsiteX1" fmla="*/ 3200400 w 3200400"/>
              <a:gd name="connsiteY1" fmla="*/ 1600200 h 2838450"/>
              <a:gd name="connsiteX2" fmla="*/ 2618076 w 3200400"/>
              <a:gd name="connsiteY2" fmla="*/ 2834992 h 2838450"/>
              <a:gd name="connsiteX3" fmla="*/ 2613452 w 3200400"/>
              <a:gd name="connsiteY3" fmla="*/ 2838450 h 2838450"/>
              <a:gd name="connsiteX4" fmla="*/ 586949 w 3200400"/>
              <a:gd name="connsiteY4" fmla="*/ 2838450 h 2838450"/>
              <a:gd name="connsiteX5" fmla="*/ 582325 w 3200400"/>
              <a:gd name="connsiteY5" fmla="*/ 2834992 h 2838450"/>
              <a:gd name="connsiteX6" fmla="*/ 0 w 3200400"/>
              <a:gd name="connsiteY6" fmla="*/ 1600200 h 2838450"/>
              <a:gd name="connsiteX7" fmla="*/ 1600200 w 3200400"/>
              <a:gd name="connsiteY7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00400" h="283845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097319"/>
                  <a:pt x="2973716" y="2541492"/>
                  <a:pt x="2618076" y="2834992"/>
                </a:cubicBezTo>
                <a:lnTo>
                  <a:pt x="2613452" y="2838450"/>
                </a:lnTo>
                <a:lnTo>
                  <a:pt x="586949" y="2838450"/>
                </a:lnTo>
                <a:lnTo>
                  <a:pt x="582325" y="2834992"/>
                </a:lnTo>
                <a:cubicBezTo>
                  <a:pt x="226685" y="2541492"/>
                  <a:pt x="0" y="2097319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b="1" dirty="0">
                <a:latin typeface="Bell MT" panose="02020503060305020303" pitchFamily="18" charset="0"/>
                <a:ea typeface="华文隶书" panose="02010800040101010101" pitchFamily="2" charset="-122"/>
              </a:rPr>
              <a:t>4</a:t>
            </a:r>
            <a:endParaRPr lang="zh-CN" altLang="en-US" sz="6600" b="1" dirty="0">
              <a:latin typeface="Bell MT" panose="02020503060305020303" pitchFamily="18" charset="0"/>
              <a:ea typeface="华文隶书" panose="02010800040101010101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97" y="1875243"/>
            <a:ext cx="4248472" cy="2057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7" name="任意多边形 46"/>
          <p:cNvSpPr/>
          <p:nvPr/>
        </p:nvSpPr>
        <p:spPr>
          <a:xfrm>
            <a:off x="117103" y="1686616"/>
            <a:ext cx="648072" cy="648072"/>
          </a:xfrm>
          <a:custGeom>
            <a:avLst/>
            <a:gdLst>
              <a:gd name="connsiteX0" fmla="*/ 1600200 w 3200400"/>
              <a:gd name="connsiteY0" fmla="*/ 0 h 2838450"/>
              <a:gd name="connsiteX1" fmla="*/ 3200400 w 3200400"/>
              <a:gd name="connsiteY1" fmla="*/ 1600200 h 2838450"/>
              <a:gd name="connsiteX2" fmla="*/ 2618076 w 3200400"/>
              <a:gd name="connsiteY2" fmla="*/ 2834992 h 2838450"/>
              <a:gd name="connsiteX3" fmla="*/ 2613452 w 3200400"/>
              <a:gd name="connsiteY3" fmla="*/ 2838450 h 2838450"/>
              <a:gd name="connsiteX4" fmla="*/ 586949 w 3200400"/>
              <a:gd name="connsiteY4" fmla="*/ 2838450 h 2838450"/>
              <a:gd name="connsiteX5" fmla="*/ 582325 w 3200400"/>
              <a:gd name="connsiteY5" fmla="*/ 2834992 h 2838450"/>
              <a:gd name="connsiteX6" fmla="*/ 0 w 3200400"/>
              <a:gd name="connsiteY6" fmla="*/ 1600200 h 2838450"/>
              <a:gd name="connsiteX7" fmla="*/ 1600200 w 3200400"/>
              <a:gd name="connsiteY7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00400" h="283845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097319"/>
                  <a:pt x="2973716" y="2541492"/>
                  <a:pt x="2618076" y="2834992"/>
                </a:cubicBezTo>
                <a:lnTo>
                  <a:pt x="2613452" y="2838450"/>
                </a:lnTo>
                <a:lnTo>
                  <a:pt x="586949" y="2838450"/>
                </a:lnTo>
                <a:lnTo>
                  <a:pt x="582325" y="2834992"/>
                </a:lnTo>
                <a:cubicBezTo>
                  <a:pt x="226685" y="2541492"/>
                  <a:pt x="0" y="2097319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b="1" dirty="0">
                <a:latin typeface="Bell MT" panose="02020503060305020303" pitchFamily="18" charset="0"/>
                <a:ea typeface="华文隶书" panose="02010800040101010101" pitchFamily="2" charset="-122"/>
              </a:rPr>
              <a:t>1</a:t>
            </a:r>
            <a:endParaRPr lang="zh-CN" altLang="en-US" sz="6600" b="1" dirty="0">
              <a:latin typeface="Bell MT" panose="02020503060305020303" pitchFamily="18" charset="0"/>
              <a:ea typeface="华文隶书" panose="02010800040101010101" pitchFamily="2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076" y="1788369"/>
            <a:ext cx="4170780" cy="2182970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>
            <a:off x="4683089" y="1686616"/>
            <a:ext cx="648072" cy="648072"/>
          </a:xfrm>
          <a:custGeom>
            <a:avLst/>
            <a:gdLst>
              <a:gd name="connsiteX0" fmla="*/ 1600200 w 3200400"/>
              <a:gd name="connsiteY0" fmla="*/ 0 h 2838450"/>
              <a:gd name="connsiteX1" fmla="*/ 3200400 w 3200400"/>
              <a:gd name="connsiteY1" fmla="*/ 1600200 h 2838450"/>
              <a:gd name="connsiteX2" fmla="*/ 2618076 w 3200400"/>
              <a:gd name="connsiteY2" fmla="*/ 2834992 h 2838450"/>
              <a:gd name="connsiteX3" fmla="*/ 2613452 w 3200400"/>
              <a:gd name="connsiteY3" fmla="*/ 2838450 h 2838450"/>
              <a:gd name="connsiteX4" fmla="*/ 586949 w 3200400"/>
              <a:gd name="connsiteY4" fmla="*/ 2838450 h 2838450"/>
              <a:gd name="connsiteX5" fmla="*/ 582325 w 3200400"/>
              <a:gd name="connsiteY5" fmla="*/ 2834992 h 2838450"/>
              <a:gd name="connsiteX6" fmla="*/ 0 w 3200400"/>
              <a:gd name="connsiteY6" fmla="*/ 1600200 h 2838450"/>
              <a:gd name="connsiteX7" fmla="*/ 1600200 w 3200400"/>
              <a:gd name="connsiteY7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00400" h="283845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097319"/>
                  <a:pt x="2973716" y="2541492"/>
                  <a:pt x="2618076" y="2834992"/>
                </a:cubicBezTo>
                <a:lnTo>
                  <a:pt x="2613452" y="2838450"/>
                </a:lnTo>
                <a:lnTo>
                  <a:pt x="586949" y="2838450"/>
                </a:lnTo>
                <a:lnTo>
                  <a:pt x="582325" y="2834992"/>
                </a:lnTo>
                <a:cubicBezTo>
                  <a:pt x="226685" y="2541492"/>
                  <a:pt x="0" y="2097319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b="1" dirty="0">
                <a:latin typeface="Bell MT" panose="02020503060305020303" pitchFamily="18" charset="0"/>
                <a:ea typeface="华文隶书" panose="02010800040101010101" pitchFamily="2" charset="-122"/>
              </a:rPr>
              <a:t>2</a:t>
            </a:r>
            <a:endParaRPr lang="zh-CN" altLang="en-US" sz="6600" b="1" dirty="0">
              <a:latin typeface="Bell MT" panose="02020503060305020303" pitchFamily="18" charset="0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 animBg="1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60" y="1988861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40" y="2060848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33" y="2132856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37" y="2204864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877" y="2276872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360" y="2348880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88" y="2420888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840" y="2492896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301409"/>
              </p:ext>
            </p:extLst>
          </p:nvPr>
        </p:nvGraphicFramePr>
        <p:xfrm>
          <a:off x="460375" y="5124792"/>
          <a:ext cx="82411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685">
                  <a:extLst>
                    <a:ext uri="{9D8B030D-6E8A-4147-A177-3AD203B41FA5}">
                      <a16:colId xmlns:a16="http://schemas.microsoft.com/office/drawing/2014/main" val="869808098"/>
                    </a:ext>
                  </a:extLst>
                </a:gridCol>
                <a:gridCol w="915685">
                  <a:extLst>
                    <a:ext uri="{9D8B030D-6E8A-4147-A177-3AD203B41FA5}">
                      <a16:colId xmlns:a16="http://schemas.microsoft.com/office/drawing/2014/main" val="3249957164"/>
                    </a:ext>
                  </a:extLst>
                </a:gridCol>
                <a:gridCol w="915685">
                  <a:extLst>
                    <a:ext uri="{9D8B030D-6E8A-4147-A177-3AD203B41FA5}">
                      <a16:colId xmlns:a16="http://schemas.microsoft.com/office/drawing/2014/main" val="1755238836"/>
                    </a:ext>
                  </a:extLst>
                </a:gridCol>
                <a:gridCol w="915685">
                  <a:extLst>
                    <a:ext uri="{9D8B030D-6E8A-4147-A177-3AD203B41FA5}">
                      <a16:colId xmlns:a16="http://schemas.microsoft.com/office/drawing/2014/main" val="345021131"/>
                    </a:ext>
                  </a:extLst>
                </a:gridCol>
                <a:gridCol w="915685">
                  <a:extLst>
                    <a:ext uri="{9D8B030D-6E8A-4147-A177-3AD203B41FA5}">
                      <a16:colId xmlns:a16="http://schemas.microsoft.com/office/drawing/2014/main" val="2235860123"/>
                    </a:ext>
                  </a:extLst>
                </a:gridCol>
                <a:gridCol w="915685">
                  <a:extLst>
                    <a:ext uri="{9D8B030D-6E8A-4147-A177-3AD203B41FA5}">
                      <a16:colId xmlns:a16="http://schemas.microsoft.com/office/drawing/2014/main" val="174399814"/>
                    </a:ext>
                  </a:extLst>
                </a:gridCol>
                <a:gridCol w="915685">
                  <a:extLst>
                    <a:ext uri="{9D8B030D-6E8A-4147-A177-3AD203B41FA5}">
                      <a16:colId xmlns:a16="http://schemas.microsoft.com/office/drawing/2014/main" val="1526952777"/>
                    </a:ext>
                  </a:extLst>
                </a:gridCol>
                <a:gridCol w="915685">
                  <a:extLst>
                    <a:ext uri="{9D8B030D-6E8A-4147-A177-3AD203B41FA5}">
                      <a16:colId xmlns:a16="http://schemas.microsoft.com/office/drawing/2014/main" val="2732059013"/>
                    </a:ext>
                  </a:extLst>
                </a:gridCol>
                <a:gridCol w="915685">
                  <a:extLst>
                    <a:ext uri="{9D8B030D-6E8A-4147-A177-3AD203B41FA5}">
                      <a16:colId xmlns:a16="http://schemas.microsoft.com/office/drawing/2014/main" val="408133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Round1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Round2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Round3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Round4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Round5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Round6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Round7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Round8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763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囚徒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囚徒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81734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486338" y="4512724"/>
            <a:ext cx="584640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阶段博弈重复次数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有限且已知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T=8</a:t>
            </a:r>
          </a:p>
        </p:txBody>
      </p:sp>
    </p:spTree>
    <p:extLst>
      <p:ext uri="{BB962C8B-B14F-4D97-AF65-F5344CB8AC3E}">
        <p14:creationId xmlns:p14="http://schemas.microsoft.com/office/powerpoint/2010/main" val="401198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0" t="6690" r="18101" b="6704"/>
          <a:stretch/>
        </p:blipFill>
        <p:spPr>
          <a:xfrm>
            <a:off x="971600" y="2708920"/>
            <a:ext cx="1971825" cy="1926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0" t="6690" r="18101" b="6704"/>
          <a:stretch/>
        </p:blipFill>
        <p:spPr>
          <a:xfrm>
            <a:off x="3320255" y="2708920"/>
            <a:ext cx="1971825" cy="1926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0" t="6690" r="18101" b="6704"/>
          <a:stretch/>
        </p:blipFill>
        <p:spPr>
          <a:xfrm>
            <a:off x="5724128" y="2708920"/>
            <a:ext cx="1971825" cy="1926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2717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70538" y="1899132"/>
            <a:ext cx="7776864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重复囚徒博弈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93765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65752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01" y="2837760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305" y="2909768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745" y="3037144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28" y="3109152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56" y="3181160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08" y="3253168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1524152" y="5591755"/>
            <a:ext cx="579036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阶段博弈一直重复，重复次数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未知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 flipH="1">
            <a:off x="7916522" y="4704274"/>
            <a:ext cx="1394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……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790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70538" y="1899132"/>
            <a:ext cx="7776864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重复囚徒博弈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570537" y="2636912"/>
            <a:ext cx="7776864" cy="397031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典型的无限重复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 Game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altLang="zh-CN" sz="2400" b="1" i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AllC</a:t>
            </a:r>
            <a:r>
              <a: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altLang="zh-CN" sz="2400" b="1" i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AllD</a:t>
            </a:r>
            <a:r>
              <a: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</a:p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Grim  </a:t>
            </a:r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</a:p>
          <a:p>
            <a:pPr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在对手选择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策略之前选择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，当对手选择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后，将一直选择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endParaRPr lang="en-US" altLang="zh-CN" sz="2000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Tit for Tat (TFT)</a:t>
            </a:r>
          </a:p>
          <a:p>
            <a:pPr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在第一轮选择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策略，随后选择对手上一轮采用的策略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78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3"/>
          <p:cNvSpPr txBox="1"/>
          <p:nvPr/>
        </p:nvSpPr>
        <p:spPr>
          <a:xfrm>
            <a:off x="539552" y="1784841"/>
            <a:ext cx="4320480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Robert Axelrod 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竞赛实验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539552" y="2564904"/>
            <a:ext cx="8352928" cy="386259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1980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年组织了关于重复博弈的竞赛：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竞赛前提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   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重复博弈，得分最高获胜；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每个参与人均为自利的；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不能干预其他人的决策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竞赛内容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）竞赛参与人各提交一份程序（博弈决策），两两配对进行重复博弈。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）如果双方 均选择合作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，则双方均得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分；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均选择背叛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，则双方均记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分；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一方选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一方选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分，选择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609637"/>
            <a:ext cx="1872208" cy="27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7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1547664" y="4509120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4299296" y="2839023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818805"/>
              </p:ext>
            </p:extLst>
          </p:nvPr>
        </p:nvGraphicFramePr>
        <p:xfrm>
          <a:off x="3131840" y="3573016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2, 2</a:t>
                      </a:r>
                      <a:endParaRPr lang="zh-CN" altLang="en-US" sz="3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dirty="0"/>
                        <a:t>-1,4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dirty="0"/>
                        <a:t>4,-1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0,0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8" name="文本框 3"/>
          <p:cNvSpPr txBox="1"/>
          <p:nvPr/>
        </p:nvSpPr>
        <p:spPr>
          <a:xfrm>
            <a:off x="639787" y="2204864"/>
            <a:ext cx="1815753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阶段博弈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22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3"/>
          <p:cNvSpPr txBox="1"/>
          <p:nvPr/>
        </p:nvSpPr>
        <p:spPr>
          <a:xfrm>
            <a:off x="539552" y="1784841"/>
            <a:ext cx="4320480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Robert Axelrod 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竞赛实验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539552" y="2564904"/>
            <a:ext cx="8352928" cy="269304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竞赛的冠军策略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“以牙还牙”策略（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Tit-For-Tat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具有以下特征：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首先采取合作策略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，不会首先背叛；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对于对方的背叛行为，一定报复即采取背叛行为；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如果对方改变为合作行为，则同样改为采取合作策略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336305" y="5373216"/>
            <a:ext cx="8695226" cy="135421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“以牙还牙”策略（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Tit-For-Tat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）序列：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	D	D	C	C	C	C …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	C	D	D	C	C	C …   (Tit-For-Tat)</a:t>
            </a:r>
          </a:p>
        </p:txBody>
      </p:sp>
    </p:spTree>
    <p:extLst>
      <p:ext uri="{BB962C8B-B14F-4D97-AF65-F5344CB8AC3E}">
        <p14:creationId xmlns:p14="http://schemas.microsoft.com/office/powerpoint/2010/main" val="3466733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70538" y="1899132"/>
            <a:ext cx="7776864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重复囚徒博弈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570537" y="2636912"/>
            <a:ext cx="7776864" cy="7848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有限重复囚徒困境中，囚徒不能走出困境（都会选择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策略）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那么无限重复博弈能够使囚徒走出困境吗？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426028" y="5346794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3419872" y="3717032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49756"/>
              </p:ext>
            </p:extLst>
          </p:nvPr>
        </p:nvGraphicFramePr>
        <p:xfrm>
          <a:off x="2010204" y="4410690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R, R</a:t>
                      </a:r>
                      <a:endParaRPr lang="zh-CN" altLang="en-US" sz="3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dirty="0"/>
                        <a:t>S, T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dirty="0"/>
                        <a:t>T, S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P, P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7" name="文本框 3"/>
          <p:cNvSpPr txBox="1"/>
          <p:nvPr/>
        </p:nvSpPr>
        <p:spPr>
          <a:xfrm>
            <a:off x="6228184" y="4195923"/>
            <a:ext cx="2808312" cy="224676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&gt; R &gt; P &gt; S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T: “Temptation”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R: “Reward”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P: “Punishment”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S: “Sucker”</a:t>
            </a:r>
          </a:p>
        </p:txBody>
      </p:sp>
    </p:spTree>
    <p:extLst>
      <p:ext uri="{BB962C8B-B14F-4D97-AF65-F5344CB8AC3E}">
        <p14:creationId xmlns:p14="http://schemas.microsoft.com/office/powerpoint/2010/main" val="3915651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70538" y="1899132"/>
            <a:ext cx="7776864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重复囚徒博弈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570537" y="2636912"/>
            <a:ext cx="7776864" cy="7848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有限重复囚徒困境中，囚徒不能走出困境（都会选择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策略）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那么无限重复博弈能够使囚徒走出困境吗？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583248" y="3789040"/>
            <a:ext cx="2253360" cy="46166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S={</a:t>
            </a: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AllC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196133"/>
              </p:ext>
            </p:extLst>
          </p:nvPr>
        </p:nvGraphicFramePr>
        <p:xfrm>
          <a:off x="4132645" y="4581128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AllC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AllC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?</a:t>
                      </a:r>
                      <a:endParaRPr lang="zh-CN" altLang="en-US" sz="3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dirty="0"/>
                        <a:t>?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dirty="0"/>
                        <a:t>?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?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7" name="文本框 3"/>
          <p:cNvSpPr txBox="1"/>
          <p:nvPr/>
        </p:nvSpPr>
        <p:spPr>
          <a:xfrm>
            <a:off x="5724128" y="3887470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2555776" y="5630023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864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sp>
        <p:nvSpPr>
          <p:cNvPr id="13" name="文本框 3"/>
          <p:cNvSpPr txBox="1"/>
          <p:nvPr/>
        </p:nvSpPr>
        <p:spPr>
          <a:xfrm>
            <a:off x="539552" y="2173613"/>
            <a:ext cx="7776864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,                   , …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 </a:t>
            </a: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在各轮阶段博弈中的收益</a:t>
            </a:r>
            <a:endParaRPr lang="en-US" altLang="zh-CN" sz="2400" i="1" baseline="-25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12775" y="2173613"/>
          <a:ext cx="1053877" cy="435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3920" imgH="241200" progId="Equation.DSMT4">
                  <p:embed/>
                </p:oleObj>
              </mc:Choice>
              <mc:Fallback>
                <p:oleObj name="Equation" r:id="rId3" imgW="583920" imgH="2412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775" y="2173613"/>
                        <a:ext cx="1053877" cy="435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751572" y="2172980"/>
          <a:ext cx="109855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09480" imgH="241200" progId="Equation.DSMT4">
                  <p:embed/>
                </p:oleObj>
              </mc:Choice>
              <mc:Fallback>
                <p:oleObj name="Equation" r:id="rId5" imgW="609480" imgH="24120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1572" y="2172980"/>
                        <a:ext cx="1098550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3"/>
          <p:cNvSpPr txBox="1"/>
          <p:nvPr/>
        </p:nvSpPr>
        <p:spPr>
          <a:xfrm>
            <a:off x="539552" y="3789040"/>
            <a:ext cx="7776864" cy="224676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Agent </a:t>
            </a: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在无限重复博弈中的收益：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这里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表示折损因子（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Discount Factor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0&lt;d&lt;1</a:t>
            </a:r>
            <a:endParaRPr lang="en-US" altLang="zh-CN" sz="2400" i="1" baseline="-25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2171700" y="4424363"/>
          <a:ext cx="4449763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44240" progId="Equation.DSMT4">
                  <p:embed/>
                </p:oleObj>
              </mc:Choice>
              <mc:Fallback>
                <p:oleObj name="Equation" r:id="rId7" imgW="2031840" imgH="444240" progId="Equation.DSMT4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71700" y="4424363"/>
                        <a:ext cx="4449763" cy="976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40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多人博弈</a:t>
            </a:r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</a:rPr>
              <a:t>公共物品博弈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公共物品博弈 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Public Goods Game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19" y="1699016"/>
            <a:ext cx="4435924" cy="2736304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4148258" y="3543133"/>
            <a:ext cx="648072" cy="648072"/>
          </a:xfrm>
          <a:custGeom>
            <a:avLst/>
            <a:gdLst>
              <a:gd name="connsiteX0" fmla="*/ 1600200 w 3200400"/>
              <a:gd name="connsiteY0" fmla="*/ 0 h 2838450"/>
              <a:gd name="connsiteX1" fmla="*/ 3200400 w 3200400"/>
              <a:gd name="connsiteY1" fmla="*/ 1600200 h 2838450"/>
              <a:gd name="connsiteX2" fmla="*/ 2618076 w 3200400"/>
              <a:gd name="connsiteY2" fmla="*/ 2834992 h 2838450"/>
              <a:gd name="connsiteX3" fmla="*/ 2613452 w 3200400"/>
              <a:gd name="connsiteY3" fmla="*/ 2838450 h 2838450"/>
              <a:gd name="connsiteX4" fmla="*/ 586949 w 3200400"/>
              <a:gd name="connsiteY4" fmla="*/ 2838450 h 2838450"/>
              <a:gd name="connsiteX5" fmla="*/ 582325 w 3200400"/>
              <a:gd name="connsiteY5" fmla="*/ 2834992 h 2838450"/>
              <a:gd name="connsiteX6" fmla="*/ 0 w 3200400"/>
              <a:gd name="connsiteY6" fmla="*/ 1600200 h 2838450"/>
              <a:gd name="connsiteX7" fmla="*/ 1600200 w 3200400"/>
              <a:gd name="connsiteY7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00400" h="283845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097319"/>
                  <a:pt x="2973716" y="2541492"/>
                  <a:pt x="2618076" y="2834992"/>
                </a:cubicBezTo>
                <a:lnTo>
                  <a:pt x="2613452" y="2838450"/>
                </a:lnTo>
                <a:lnTo>
                  <a:pt x="586949" y="2838450"/>
                </a:lnTo>
                <a:lnTo>
                  <a:pt x="582325" y="2834992"/>
                </a:lnTo>
                <a:cubicBezTo>
                  <a:pt x="226685" y="2541492"/>
                  <a:pt x="0" y="2097319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b="1" dirty="0">
                <a:latin typeface="Bell MT" panose="02020503060305020303" pitchFamily="18" charset="0"/>
                <a:ea typeface="华文隶书" panose="02010800040101010101" pitchFamily="2" charset="-122"/>
              </a:rPr>
              <a:t>5</a:t>
            </a:r>
            <a:endParaRPr lang="zh-CN" altLang="en-US" sz="6600" b="1" dirty="0">
              <a:latin typeface="Bell MT" panose="02020503060305020303" pitchFamily="18" charset="0"/>
              <a:ea typeface="华文隶书" panose="02010800040101010101" pitchFamily="2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460375" y="4709777"/>
            <a:ext cx="8044411" cy="15696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每个参与人有一定的资源可以用于公共投资；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每个参与人均可选择策略“投资“、或策略“不投资”（即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or D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公共物品会乘以系数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 (r&gt;1)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，再平均分配给每个参与者。</a:t>
            </a:r>
          </a:p>
        </p:txBody>
      </p:sp>
    </p:spTree>
    <p:extLst>
      <p:ext uri="{BB962C8B-B14F-4D97-AF65-F5344CB8AC3E}">
        <p14:creationId xmlns:p14="http://schemas.microsoft.com/office/powerpoint/2010/main" val="118248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3"/>
          <p:cNvSpPr txBox="1"/>
          <p:nvPr/>
        </p:nvSpPr>
        <p:spPr>
          <a:xfrm>
            <a:off x="612775" y="1946688"/>
            <a:ext cx="2253360" cy="46166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S={</a:t>
            </a: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AllC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532003"/>
              </p:ext>
            </p:extLst>
          </p:nvPr>
        </p:nvGraphicFramePr>
        <p:xfrm>
          <a:off x="2476461" y="3557238"/>
          <a:ext cx="5112568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2040227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AllC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AllC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R/(1-d), R/(1-d) </a:t>
                      </a:r>
                      <a:endParaRPr lang="zh-CN" alt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S/(1-d), T/(1-d) 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T/(1-d), S/(1-d) 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P/(1-d), P/(1-d) 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7" name="文本框 3"/>
          <p:cNvSpPr txBox="1"/>
          <p:nvPr/>
        </p:nvSpPr>
        <p:spPr>
          <a:xfrm>
            <a:off x="4924733" y="2857313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899592" y="4606133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228184" y="5877272"/>
            <a:ext cx="1582961" cy="46166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AllD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占优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15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3"/>
          <p:cNvSpPr txBox="1"/>
          <p:nvPr/>
        </p:nvSpPr>
        <p:spPr>
          <a:xfrm>
            <a:off x="572007" y="1776721"/>
            <a:ext cx="2253360" cy="46166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S={TFT, </a:t>
            </a: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459478"/>
              </p:ext>
            </p:extLst>
          </p:nvPr>
        </p:nvGraphicFramePr>
        <p:xfrm>
          <a:off x="2875048" y="2644661"/>
          <a:ext cx="5112568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2040227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zh-CN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zh-CN" altLang="en-US" sz="32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zh-CN" altLang="en-US" sz="32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zh-CN" altLang="en-US" sz="32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7" name="文本框 3"/>
          <p:cNvSpPr txBox="1"/>
          <p:nvPr/>
        </p:nvSpPr>
        <p:spPr>
          <a:xfrm>
            <a:off x="5323320" y="1944736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1298179" y="3693556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2866157" y="5805264"/>
            <a:ext cx="6023386" cy="90794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	C	D	D	D	D	D</a:t>
            </a:r>
          </a:p>
          <a:p>
            <a:pPr>
              <a:spcAft>
                <a:spcPts val="600"/>
              </a:spcAft>
            </a:pP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	D	D	D	D	D</a:t>
            </a:r>
          </a:p>
        </p:txBody>
      </p:sp>
      <p:sp>
        <p:nvSpPr>
          <p:cNvPr id="15" name="文本框 3"/>
          <p:cNvSpPr txBox="1"/>
          <p:nvPr/>
        </p:nvSpPr>
        <p:spPr>
          <a:xfrm>
            <a:off x="251520" y="4771999"/>
            <a:ext cx="6023386" cy="90794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	C	C	C	C	C	C</a:t>
            </a:r>
          </a:p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	C	C	C	C	C	C</a:t>
            </a:r>
          </a:p>
        </p:txBody>
      </p:sp>
    </p:spTree>
    <p:extLst>
      <p:ext uri="{BB962C8B-B14F-4D97-AF65-F5344CB8AC3E}">
        <p14:creationId xmlns:p14="http://schemas.microsoft.com/office/powerpoint/2010/main" val="105766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3"/>
          <p:cNvSpPr txBox="1"/>
          <p:nvPr/>
        </p:nvSpPr>
        <p:spPr>
          <a:xfrm>
            <a:off x="572007" y="1776721"/>
            <a:ext cx="2253360" cy="46166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S={TFT, </a:t>
            </a: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61003"/>
              </p:ext>
            </p:extLst>
          </p:nvPr>
        </p:nvGraphicFramePr>
        <p:xfrm>
          <a:off x="1865507" y="2988487"/>
          <a:ext cx="7118180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2965719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R/(1-d), R/(1-d) </a:t>
                      </a:r>
                      <a:endParaRPr lang="zh-CN" alt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S+dP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/(1-d), 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T+dP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/(1-d)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T+dP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/(1-d), 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S+dP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/(1-d)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P/(1-d), P/(1-d) 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9" name="文本框 3"/>
          <p:cNvSpPr txBox="1"/>
          <p:nvPr/>
        </p:nvSpPr>
        <p:spPr>
          <a:xfrm>
            <a:off x="5527303" y="2268407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3"/>
          <p:cNvSpPr txBox="1"/>
          <p:nvPr/>
        </p:nvSpPr>
        <p:spPr>
          <a:xfrm>
            <a:off x="288638" y="4037382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572006" y="5445224"/>
            <a:ext cx="8176458" cy="90794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R/(1-d) &gt; </a:t>
            </a:r>
            <a:r>
              <a:rPr lang="en-US" altLang="zh-CN" sz="24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T+dP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</a:rPr>
              <a:t>/(1-d) 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</a:rPr>
              <a:t>（即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</a:rPr>
              <a:t>d &gt; (T-R)/(T-P)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</a:rPr>
              <a:t>）时，</a:t>
            </a:r>
            <a:endParaRPr lang="en-US" altLang="zh-CN" sz="24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TFT) 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为纳什均衡，合作得以维持，囚徒走出困境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23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296008" y="701298"/>
            <a:ext cx="8244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Grim: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在对手选择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策略之前选择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，当对手选择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后，将一直选择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endParaRPr lang="en-US" altLang="zh-CN" sz="2800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3"/>
          <p:cNvSpPr txBox="1"/>
          <p:nvPr/>
        </p:nvSpPr>
        <p:spPr>
          <a:xfrm>
            <a:off x="307975" y="1790075"/>
            <a:ext cx="7600394" cy="84638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TFT’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</a:t>
            </a:r>
            <a:endParaRPr lang="en-US" altLang="zh-CN" sz="2400" b="1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在第一轮选择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，随后选择对手上一轮采用的策略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1403648" y="5878454"/>
            <a:ext cx="7559625" cy="90794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	C	D	C	D	C	D 	…</a:t>
            </a:r>
          </a:p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TFT’	D	C	D	C	D	C	…</a:t>
            </a:r>
          </a:p>
        </p:txBody>
      </p:sp>
      <p:sp>
        <p:nvSpPr>
          <p:cNvPr id="15" name="文本框 3"/>
          <p:cNvSpPr txBox="1"/>
          <p:nvPr/>
        </p:nvSpPr>
        <p:spPr>
          <a:xfrm>
            <a:off x="296008" y="2809091"/>
            <a:ext cx="7559625" cy="90794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AllC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	C	C	C	C	C 	…</a:t>
            </a:r>
          </a:p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TFT’	D	C	C	C	C	C	…</a:t>
            </a:r>
          </a:p>
        </p:txBody>
      </p:sp>
      <p:sp>
        <p:nvSpPr>
          <p:cNvPr id="17" name="文本框 3"/>
          <p:cNvSpPr txBox="1"/>
          <p:nvPr/>
        </p:nvSpPr>
        <p:spPr>
          <a:xfrm>
            <a:off x="683568" y="3826728"/>
            <a:ext cx="7559625" cy="90794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	D	D	D	D	D 	…</a:t>
            </a:r>
          </a:p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TFT’	D	D	D	D	D	D	…</a:t>
            </a:r>
          </a:p>
        </p:txBody>
      </p:sp>
      <p:sp>
        <p:nvSpPr>
          <p:cNvPr id="18" name="文本框 3"/>
          <p:cNvSpPr txBox="1"/>
          <p:nvPr/>
        </p:nvSpPr>
        <p:spPr>
          <a:xfrm>
            <a:off x="1043608" y="4852000"/>
            <a:ext cx="7559625" cy="90794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Grim	C	D	D	D	D	D 	…</a:t>
            </a:r>
          </a:p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TFT’	D	C	D	D	D	D	…</a:t>
            </a:r>
          </a:p>
        </p:txBody>
      </p:sp>
    </p:spTree>
    <p:extLst>
      <p:ext uri="{BB962C8B-B14F-4D97-AF65-F5344CB8AC3E}">
        <p14:creationId xmlns:p14="http://schemas.microsoft.com/office/powerpoint/2010/main" val="37931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3"/>
          <p:cNvSpPr txBox="1"/>
          <p:nvPr/>
        </p:nvSpPr>
        <p:spPr>
          <a:xfrm>
            <a:off x="572007" y="1776721"/>
            <a:ext cx="2253360" cy="46166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S={TFT’, </a:t>
            </a: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090256"/>
              </p:ext>
            </p:extLst>
          </p:nvPr>
        </p:nvGraphicFramePr>
        <p:xfrm>
          <a:off x="1758847" y="3501008"/>
          <a:ext cx="7118180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2965719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TFT’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TFT’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?</a:t>
                      </a:r>
                      <a:endParaRPr lang="zh-CN" alt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9" name="文本框 3"/>
          <p:cNvSpPr txBox="1"/>
          <p:nvPr/>
        </p:nvSpPr>
        <p:spPr>
          <a:xfrm>
            <a:off x="5420643" y="2780928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3"/>
          <p:cNvSpPr txBox="1"/>
          <p:nvPr/>
        </p:nvSpPr>
        <p:spPr>
          <a:xfrm>
            <a:off x="181978" y="4549903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7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3"/>
          <p:cNvSpPr txBox="1"/>
          <p:nvPr/>
        </p:nvSpPr>
        <p:spPr>
          <a:xfrm>
            <a:off x="572007" y="1776721"/>
            <a:ext cx="2253360" cy="46166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S={TFT’, </a:t>
            </a: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758847" y="3501008"/>
          <a:ext cx="7118180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2965719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TFT’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TFT’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P/(1-d), P/(1-d) 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P/(1-d), P/(1-d) 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AllD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P/(1-d), P/(1-d) 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P/(1-d), P/(1-d) 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9" name="文本框 3"/>
          <p:cNvSpPr txBox="1"/>
          <p:nvPr/>
        </p:nvSpPr>
        <p:spPr>
          <a:xfrm>
            <a:off x="5420643" y="2780928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3"/>
          <p:cNvSpPr txBox="1"/>
          <p:nvPr/>
        </p:nvSpPr>
        <p:spPr>
          <a:xfrm>
            <a:off x="181978" y="4549903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2219342" y="5949280"/>
            <a:ext cx="4884815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无法产生合作，囚徒无法走出困境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3"/>
          <p:cNvSpPr txBox="1"/>
          <p:nvPr/>
        </p:nvSpPr>
        <p:spPr>
          <a:xfrm>
            <a:off x="572007" y="1776721"/>
            <a:ext cx="2253360" cy="46166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S={TFT, TFT’}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758847" y="3501008"/>
          <a:ext cx="7118180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2965719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TFT’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?</a:t>
                      </a:r>
                      <a:endParaRPr lang="zh-CN" alt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TFT’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9" name="文本框 3"/>
          <p:cNvSpPr txBox="1"/>
          <p:nvPr/>
        </p:nvSpPr>
        <p:spPr>
          <a:xfrm>
            <a:off x="5420643" y="2780928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3"/>
          <p:cNvSpPr txBox="1"/>
          <p:nvPr/>
        </p:nvSpPr>
        <p:spPr>
          <a:xfrm>
            <a:off x="181978" y="4549903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86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3"/>
          <p:cNvSpPr txBox="1"/>
          <p:nvPr/>
        </p:nvSpPr>
        <p:spPr>
          <a:xfrm>
            <a:off x="572007" y="1776721"/>
            <a:ext cx="2253360" cy="46166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S={TFT, TFT’}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619672" y="2948371"/>
          <a:ext cx="7349658" cy="2323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11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3062162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3122685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TFT’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R/(1-d), R/(1-d) </a:t>
                      </a:r>
                      <a:endParaRPr lang="zh-CN" alt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S+dT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)/(1-d</a:t>
                      </a:r>
                      <a:r>
                        <a:rPr kumimoji="0" lang="en-US" altLang="zh-CN" sz="2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T+dS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/(1-d</a:t>
                      </a:r>
                      <a:r>
                        <a:rPr kumimoji="0" lang="en-US" altLang="zh-CN" sz="2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TFT’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T+dS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)/(1-d</a:t>
                      </a:r>
                      <a:r>
                        <a:rPr kumimoji="0" lang="en-US" altLang="zh-CN" sz="2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S+dT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)/(1-d</a:t>
                      </a:r>
                      <a:r>
                        <a:rPr kumimoji="0" lang="en-US" altLang="zh-CN" sz="2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P/(1-d), P/(1-d) 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9" name="文本框 3"/>
          <p:cNvSpPr txBox="1"/>
          <p:nvPr/>
        </p:nvSpPr>
        <p:spPr>
          <a:xfrm>
            <a:off x="5418178" y="2228291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3"/>
          <p:cNvSpPr txBox="1"/>
          <p:nvPr/>
        </p:nvSpPr>
        <p:spPr>
          <a:xfrm>
            <a:off x="179513" y="3997266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1115616" y="5592059"/>
            <a:ext cx="7240354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在什么条件下，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囚徒走出困境，合作能够得以维持？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3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3"/>
          <p:cNvSpPr txBox="1"/>
          <p:nvPr/>
        </p:nvSpPr>
        <p:spPr>
          <a:xfrm>
            <a:off x="572007" y="1776721"/>
            <a:ext cx="2253360" cy="46166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S={TFT, TFT’}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90419"/>
              </p:ext>
            </p:extLst>
          </p:nvPr>
        </p:nvGraphicFramePr>
        <p:xfrm>
          <a:off x="1619672" y="2948371"/>
          <a:ext cx="7349658" cy="2323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11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3062162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3122685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TFT’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R/(1-d), R/(1-d) </a:t>
                      </a:r>
                      <a:endParaRPr lang="zh-CN" alt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S+dT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)/(1-d</a:t>
                      </a:r>
                      <a:r>
                        <a:rPr kumimoji="0" lang="en-US" altLang="zh-CN" sz="2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T+dS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)/(1-d</a:t>
                      </a:r>
                      <a:r>
                        <a:rPr kumimoji="0" lang="en-US" altLang="zh-CN" sz="2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TFT’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T+dS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)/(1-d</a:t>
                      </a:r>
                      <a:r>
                        <a:rPr kumimoji="0" lang="en-US" altLang="zh-CN" sz="2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S+dT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)/(1-d</a:t>
                      </a:r>
                      <a:r>
                        <a:rPr kumimoji="0" lang="en-US" altLang="zh-CN" sz="2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P/(1-d), P/(1-d) 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9" name="文本框 3"/>
          <p:cNvSpPr txBox="1"/>
          <p:nvPr/>
        </p:nvSpPr>
        <p:spPr>
          <a:xfrm>
            <a:off x="5418178" y="2228291"/>
            <a:ext cx="170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3"/>
          <p:cNvSpPr txBox="1"/>
          <p:nvPr/>
        </p:nvSpPr>
        <p:spPr>
          <a:xfrm>
            <a:off x="179513" y="3997266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572006" y="5445224"/>
            <a:ext cx="8176458" cy="90794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R/(1-d) &gt; 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</a:rPr>
              <a:t>(</a:t>
            </a:r>
            <a:r>
              <a:rPr lang="en-US" altLang="zh-CN" sz="24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T+dS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</a:rPr>
              <a:t>)/(1-d</a:t>
            </a:r>
            <a:r>
              <a:rPr lang="en-US" altLang="zh-CN" sz="2400" baseline="30000" dirty="0">
                <a:solidFill>
                  <a:prstClr val="black">
                    <a:lumMod val="95000"/>
                    <a:lumOff val="5000"/>
                  </a:prstClr>
                </a:solidFill>
              </a:rPr>
              <a:t>2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</a:rPr>
              <a:t>)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</a:rPr>
              <a:t>（即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</a:rPr>
              <a:t>d &gt; (T-R)/(R-S)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</a:rPr>
              <a:t>）时，</a:t>
            </a:r>
            <a:endParaRPr lang="en-US" altLang="zh-CN" sz="24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TFT) 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为纳什均衡，合作得以维持，囚徒走出困境。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41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060848"/>
            <a:ext cx="7776864" cy="2244703"/>
          </a:xfrm>
          <a:prstGeom prst="rect">
            <a:avLst/>
          </a:prstGeom>
        </p:spPr>
      </p:pic>
      <p:sp>
        <p:nvSpPr>
          <p:cNvPr id="15" name="文本框 3"/>
          <p:cNvSpPr txBox="1"/>
          <p:nvPr/>
        </p:nvSpPr>
        <p:spPr>
          <a:xfrm>
            <a:off x="539552" y="4711234"/>
            <a:ext cx="7848872" cy="135421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合作的动机在于：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如果一方攻击另一方，对方势必反击，己方也会伤亡；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如果一方不攻击，对方可能也不会攻击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7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多人博弈</a:t>
            </a:r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</a:rPr>
              <a:t>公共物品博弈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公共物品博弈 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Public Goods Game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1619672" y="4517053"/>
            <a:ext cx="1872208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占优策略？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0913" y="5301208"/>
            <a:ext cx="7848872" cy="13849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Payoff(C)=(1+x)*r/N;	Payoff(D)=1+x*r/N;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1&lt;r&lt;N	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占优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N&lt;r	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占优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1060133" y="2692596"/>
            <a:ext cx="147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参与者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675453"/>
              </p:ext>
            </p:extLst>
          </p:nvPr>
        </p:nvGraphicFramePr>
        <p:xfrm>
          <a:off x="2627784" y="2276872"/>
          <a:ext cx="4861060" cy="1354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0530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2430530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0" dirty="0"/>
                        <a:t>C</a:t>
                      </a:r>
                      <a:endParaRPr lang="zh-CN" altLang="en-US" sz="3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(1+x)*2/6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zh-CN" altLang="en-US" sz="32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1+x*2/6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541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4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拓展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存在噪声的无限重复博弈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92896"/>
            <a:ext cx="7776864" cy="22447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1429792" cy="1099840"/>
          </a:xfrm>
          <a:prstGeom prst="rect">
            <a:avLst/>
          </a:prstGeom>
        </p:spPr>
      </p:pic>
      <p:sp>
        <p:nvSpPr>
          <p:cNvPr id="8" name="弧形 7"/>
          <p:cNvSpPr/>
          <p:nvPr/>
        </p:nvSpPr>
        <p:spPr>
          <a:xfrm>
            <a:off x="-4212976" y="1988840"/>
            <a:ext cx="11665296" cy="1440160"/>
          </a:xfrm>
          <a:prstGeom prst="arc">
            <a:avLst/>
          </a:prstGeom>
          <a:ln w="28575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3"/>
          <p:cNvSpPr txBox="1"/>
          <p:nvPr/>
        </p:nvSpPr>
        <p:spPr>
          <a:xfrm>
            <a:off x="924625" y="5013176"/>
            <a:ext cx="7559625" cy="90794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	C	C	C	C	C	C 	…</a:t>
            </a:r>
          </a:p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	C	C	C	C	C	C	…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987824" y="5877272"/>
            <a:ext cx="0" cy="79208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771800" y="5424165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sym typeface="Wingdings 2" panose="05020102010507070707" pitchFamily="18" charset="2"/>
              </a:rPr>
              <a:t> 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D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7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拓展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存在噪声的无限重复博弈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92896"/>
            <a:ext cx="7776864" cy="22447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1429792" cy="1099840"/>
          </a:xfrm>
          <a:prstGeom prst="rect">
            <a:avLst/>
          </a:prstGeom>
        </p:spPr>
      </p:pic>
      <p:sp>
        <p:nvSpPr>
          <p:cNvPr id="8" name="弧形 7"/>
          <p:cNvSpPr/>
          <p:nvPr/>
        </p:nvSpPr>
        <p:spPr>
          <a:xfrm>
            <a:off x="-4212976" y="1988840"/>
            <a:ext cx="11665296" cy="1440160"/>
          </a:xfrm>
          <a:prstGeom prst="arc">
            <a:avLst/>
          </a:prstGeom>
          <a:ln w="28575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3"/>
          <p:cNvSpPr txBox="1"/>
          <p:nvPr/>
        </p:nvSpPr>
        <p:spPr>
          <a:xfrm>
            <a:off x="924625" y="5013176"/>
            <a:ext cx="7559625" cy="90794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	C	C	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	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 	…</a:t>
            </a:r>
          </a:p>
          <a:p>
            <a:pPr>
              <a:spcAft>
                <a:spcPts val="600"/>
              </a:spcAft>
            </a:pP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	C	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	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	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3964496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拓展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存在噪声的无限重复博弈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3"/>
          <p:cNvSpPr txBox="1"/>
          <p:nvPr/>
        </p:nvSpPr>
        <p:spPr>
          <a:xfrm>
            <a:off x="539552" y="2276872"/>
            <a:ext cx="7776864" cy="347787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altLang="zh-CN" sz="28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TFTT </a:t>
            </a:r>
            <a:r>
              <a:rPr lang="en-US" altLang="zh-CN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(Tit For Two Tats)</a:t>
            </a:r>
            <a:endParaRPr lang="en-US" altLang="zh-CN" sz="2800" b="1" i="1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初始采用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策略并维持；当对手连续两次采用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策略，则下一轮采用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策略；如果对手采用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策略，则下一轮采用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altLang="zh-CN" sz="28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GTFT </a:t>
            </a:r>
            <a:r>
              <a:rPr lang="en-US" altLang="zh-CN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(Generous Tit For Tat)</a:t>
            </a:r>
            <a:r>
              <a:rPr lang="en-US" altLang="zh-CN" sz="28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</a:p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遗忘特性：发现对手采用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策略，在下一轮仍有一定概率选用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32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重复博弈的重要贡献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3"/>
          <p:cNvSpPr txBox="1"/>
          <p:nvPr/>
        </p:nvSpPr>
        <p:spPr>
          <a:xfrm>
            <a:off x="457531" y="4149080"/>
            <a:ext cx="8352928" cy="164660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重复博弈对于多智能体协同的重大贡献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当合作策略为单轮博弈中的劣势策略时，采用重复博弈将能够促进群体中合作行为的产生（是现实中合作行为产生并维持的一种合理解释）。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2640" y="2175536"/>
            <a:ext cx="8322711" cy="8309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囚徒困境的单轮博弈中，参与人均会选择占优策略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背叛；但如果博弈无限重复，合作就可能出现。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347864" y="3356992"/>
            <a:ext cx="2448272" cy="432048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39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重复博弈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单轮博弈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460375" y="2204864"/>
            <a:ext cx="8003742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重复博弈是同样结构博弈的多次重复；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重复博弈需作为整体进行研究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15616" y="4797152"/>
            <a:ext cx="2304256" cy="9361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短期收益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580112" y="4797457"/>
            <a:ext cx="2304256" cy="93610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长期收益</a:t>
            </a:r>
          </a:p>
        </p:txBody>
      </p:sp>
      <p:sp>
        <p:nvSpPr>
          <p:cNvPr id="7" name="右箭头 6"/>
          <p:cNvSpPr/>
          <p:nvPr/>
        </p:nvSpPr>
        <p:spPr>
          <a:xfrm>
            <a:off x="4086937" y="4941168"/>
            <a:ext cx="864096" cy="6480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58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14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重复博弈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实例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539552" y="1988840"/>
            <a:ext cx="7344816" cy="9541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境外旅游购物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VS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国内商超购物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“路边摊”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VS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实体商场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539552" y="3068960"/>
            <a:ext cx="7344816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一次性买卖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VS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重复买卖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539552" y="3861048"/>
            <a:ext cx="7776864" cy="224676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通常更愿意到实体商场去购物，以博弈论角度，即选择了“重复博弈”。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可以预计当参与人缺少重复博弈机会时，参与人将按照单轮收益最大化进行决策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9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重复博弈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定义与分类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"/>
          <p:cNvSpPr txBox="1"/>
          <p:nvPr/>
        </p:nvSpPr>
        <p:spPr>
          <a:xfrm>
            <a:off x="539552" y="1988840"/>
            <a:ext cx="7920880" cy="133882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重复博弈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多次同结构博弈的重复，其中每次博弈称作“阶段博弈”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572074" y="4099431"/>
            <a:ext cx="7888358" cy="21544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重复博弈分类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Tx/>
              <a:buChar char="-"/>
            </a:pPr>
            <a:r>
              <a:rPr lang="zh-CN" alt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有限次重复博弈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：阶段博弈重复进行一定的次数（譬如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次）；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无限次重复博弈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：阶段博弈一直重复，没有可预见的结束时间。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2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780928"/>
            <a:ext cx="3607837" cy="270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13203"/>
              </p:ext>
            </p:extLst>
          </p:nvPr>
        </p:nvGraphicFramePr>
        <p:xfrm>
          <a:off x="5400689" y="3341214"/>
          <a:ext cx="3384375" cy="203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3883228472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6527076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94202566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1096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C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-1,-1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-10,</a:t>
                      </a:r>
                      <a:r>
                        <a:rPr lang="en-US" altLang="zh-CN" sz="3200" b="1" baseline="0" dirty="0"/>
                        <a:t> 0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09017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i="1" dirty="0"/>
                        <a:t>D</a:t>
                      </a:r>
                      <a:endParaRPr lang="zh-CN" altLang="en-US" sz="3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0,-10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-5,</a:t>
                      </a:r>
                      <a:r>
                        <a:rPr lang="en-US" altLang="zh-CN" sz="3200" b="1" baseline="0" dirty="0"/>
                        <a:t> -5</a:t>
                      </a:r>
                      <a:endParaRPr lang="zh-CN" alt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4784"/>
                  </a:ext>
                </a:extLst>
              </a:tr>
            </a:tbl>
          </a:graphicData>
        </a:graphic>
      </p:graphicFrame>
      <p:sp>
        <p:nvSpPr>
          <p:cNvPr id="18" name="文本框 3"/>
          <p:cNvSpPr txBox="1"/>
          <p:nvPr/>
        </p:nvSpPr>
        <p:spPr>
          <a:xfrm>
            <a:off x="4216239" y="4421334"/>
            <a:ext cx="116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7170475" y="2782722"/>
            <a:ext cx="1106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囚徒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6646" y="5980822"/>
            <a:ext cx="3570208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重复囚徒博弈的阶段博弈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0537" y="1899132"/>
            <a:ext cx="7847831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重复囚徒博弈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50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7384"/>
            <a:ext cx="9144000" cy="681149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重复博弈</a:t>
            </a:r>
          </a:p>
        </p:txBody>
      </p:sp>
      <p:sp>
        <p:nvSpPr>
          <p:cNvPr id="2" name="AutoShape 2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0.imgtn.bdimg.com/it/u=3379455406,1812484238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3"/>
          <p:cNvSpPr txBox="1"/>
          <p:nvPr/>
        </p:nvSpPr>
        <p:spPr>
          <a:xfrm>
            <a:off x="539552" y="1124744"/>
            <a:ext cx="824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有限重复博弈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9552" y="1628800"/>
            <a:ext cx="700725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70537" y="1899132"/>
            <a:ext cx="7847831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重复囚徒博弈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2" y="2894614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32" y="3110638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25" y="3239478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29" y="3391082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169" y="3519922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652" y="3660144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580" y="3833242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timgsa.baidu.com/timg?image&amp;quality=80&amp;size=b9999_10000&amp;sec=1494502723347&amp;di=ce23ed96a1980d07b078b3a163f94529&amp;imgtype=0&amp;src=http%3A%2F%2Fimg1.gtimg.com%2Fninja%2F0%2Fninja142793699092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32" y="3974713"/>
            <a:ext cx="2152703" cy="161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580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18723</TotalTime>
  <Words>2815</Words>
  <Application>Microsoft Office PowerPoint</Application>
  <PresentationFormat>全屏显示(4:3)</PresentationFormat>
  <Paragraphs>823</Paragraphs>
  <Slides>43</Slides>
  <Notes>43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Arial</vt:lpstr>
      <vt:lpstr>Bell MT</vt:lpstr>
      <vt:lpstr>Calibri</vt:lpstr>
      <vt:lpstr>Times New Roman</vt:lpstr>
      <vt:lpstr>Wingdings 2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1930</cp:revision>
  <cp:lastPrinted>2020-03-30T06:06:12Z</cp:lastPrinted>
  <dcterms:created xsi:type="dcterms:W3CDTF">2014-11-04T04:36:47Z</dcterms:created>
  <dcterms:modified xsi:type="dcterms:W3CDTF">2024-04-18T16:22:30Z</dcterms:modified>
</cp:coreProperties>
</file>